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handoutMasterIdLst>
    <p:handoutMasterId r:id="rId25"/>
  </p:handoutMasterIdLst>
  <p:sldIdLst>
    <p:sldId id="399" r:id="rId2"/>
    <p:sldId id="400" r:id="rId3"/>
    <p:sldId id="402" r:id="rId4"/>
    <p:sldId id="401" r:id="rId5"/>
    <p:sldId id="403" r:id="rId6"/>
    <p:sldId id="404" r:id="rId7"/>
    <p:sldId id="405" r:id="rId8"/>
    <p:sldId id="406" r:id="rId9"/>
    <p:sldId id="407" r:id="rId10"/>
    <p:sldId id="408" r:id="rId11"/>
    <p:sldId id="409" r:id="rId12"/>
    <p:sldId id="410" r:id="rId13"/>
    <p:sldId id="411" r:id="rId14"/>
    <p:sldId id="413" r:id="rId15"/>
    <p:sldId id="415" r:id="rId16"/>
    <p:sldId id="416" r:id="rId17"/>
    <p:sldId id="418" r:id="rId18"/>
    <p:sldId id="417" r:id="rId19"/>
    <p:sldId id="420" r:id="rId20"/>
    <p:sldId id="421" r:id="rId21"/>
    <p:sldId id="423" r:id="rId22"/>
    <p:sldId id="424" r:id="rId23"/>
  </p:sldIdLst>
  <p:sldSz cx="12192000" cy="6858000"/>
  <p:notesSz cx="6858000" cy="1047750"/>
  <p:embeddedFontLst>
    <p:embeddedFont>
      <p:font typeface="Cambria Math" panose="02040503050406030204" pitchFamily="18" charset="0"/>
      <p:regular r:id="rId26"/>
    </p:embeddedFont>
    <p:embeddedFont>
      <p:font typeface="Roboto" panose="020B0600000101010101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6BF00729-3972-44E1-89EF-9C06C28F9418}">
          <p14:sldIdLst>
            <p14:sldId id="399"/>
            <p14:sldId id="400"/>
            <p14:sldId id="402"/>
            <p14:sldId id="401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3"/>
            <p14:sldId id="415"/>
            <p14:sldId id="416"/>
            <p14:sldId id="418"/>
            <p14:sldId id="417"/>
            <p14:sldId id="420"/>
            <p14:sldId id="421"/>
            <p14:sldId id="423"/>
            <p14:sldId id="42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7373"/>
    <a:srgbClr val="01568A"/>
    <a:srgbClr val="4285F4"/>
    <a:srgbClr val="FEB23F"/>
    <a:srgbClr val="4BE6FA"/>
    <a:srgbClr val="FF3399"/>
    <a:srgbClr val="002B36"/>
    <a:srgbClr val="ACC8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9" autoAdjust="0"/>
    <p:restoredTop sz="94660"/>
  </p:normalViewPr>
  <p:slideViewPr>
    <p:cSldViewPr snapToGrid="0">
      <p:cViewPr>
        <p:scale>
          <a:sx n="50" d="100"/>
          <a:sy n="50" d="100"/>
        </p:scale>
        <p:origin x="2126" y="7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247" d="100"/>
          <a:sy n="247" d="100"/>
        </p:scale>
        <p:origin x="186" y="18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504596-B61E-43B9-BB34-CFC8EEF78AF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523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4B27E0-20E4-4D0E-BEA0-8C4A38CADEB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523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734F2A-B930-4573-9893-B4566FEE5A82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2BEA6-70FC-4BCB-9704-A14C049EF22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95363"/>
            <a:ext cx="2971800" cy="523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AC597F-CE51-4D33-8FA1-A62D6C8AAF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995363"/>
            <a:ext cx="2971800" cy="523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67C44-E92D-4E2C-844F-657EE5C4C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488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875200"/>
            <a:ext cx="12192000" cy="598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33" name="Google Shape;33;p6"/>
          <p:cNvSpPr/>
          <p:nvPr/>
        </p:nvSpPr>
        <p:spPr>
          <a:xfrm>
            <a:off x="0" y="875133"/>
            <a:ext cx="12192000" cy="144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31000" y="21800"/>
            <a:ext cx="11768800" cy="8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4762CB-BD35-4ABA-80C1-622D3E20B47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0555" y="1015431"/>
            <a:ext cx="11069148" cy="5611946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8322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634000" y="1678033"/>
            <a:ext cx="10962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634000" y="4406167"/>
            <a:ext cx="10962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1_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875200"/>
            <a:ext cx="12192000" cy="598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33" name="Google Shape;33;p6"/>
          <p:cNvSpPr/>
          <p:nvPr/>
        </p:nvSpPr>
        <p:spPr>
          <a:xfrm>
            <a:off x="0" y="875133"/>
            <a:ext cx="12192000" cy="144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31000" y="21800"/>
            <a:ext cx="11768800" cy="8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470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614600" y="2753800"/>
            <a:ext cx="10962800" cy="13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2248000"/>
            <a:ext cx="12192000" cy="461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0" name="Google Shape;20;p4"/>
          <p:cNvSpPr/>
          <p:nvPr/>
        </p:nvSpPr>
        <p:spPr>
          <a:xfrm>
            <a:off x="0" y="2248000"/>
            <a:ext cx="12192000" cy="144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629200" y="984967"/>
            <a:ext cx="10962800" cy="102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629200" y="2558767"/>
            <a:ext cx="10962800" cy="3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2248000"/>
            <a:ext cx="12192000" cy="461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6" name="Google Shape;26;p5"/>
          <p:cNvSpPr/>
          <p:nvPr/>
        </p:nvSpPr>
        <p:spPr>
          <a:xfrm>
            <a:off x="0" y="2248000"/>
            <a:ext cx="12192000" cy="144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629200" y="984967"/>
            <a:ext cx="10962800" cy="102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629200" y="2558767"/>
            <a:ext cx="5333200" cy="3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6259000" y="2558767"/>
            <a:ext cx="5333200" cy="3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4368800" y="33"/>
            <a:ext cx="78232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38" name="Google Shape;38;p7"/>
          <p:cNvSpPr/>
          <p:nvPr/>
        </p:nvSpPr>
        <p:spPr>
          <a:xfrm rot="-5400000">
            <a:off x="1012200" y="3356600"/>
            <a:ext cx="6858000" cy="144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01437" y="477067"/>
            <a:ext cx="3744000" cy="127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01433" y="1954400"/>
            <a:ext cx="3744000" cy="42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600">
                <a:solidFill>
                  <a:schemeClr val="lt1"/>
                </a:solidFill>
              </a:defRPr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600">
                <a:solidFill>
                  <a:schemeClr val="lt1"/>
                </a:solidFill>
              </a:defRPr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600">
                <a:solidFill>
                  <a:schemeClr val="lt1"/>
                </a:solidFill>
              </a:defRPr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600">
                <a:solidFill>
                  <a:schemeClr val="lt1"/>
                </a:solidFill>
              </a:defRPr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600">
                <a:solidFill>
                  <a:schemeClr val="lt1"/>
                </a:solidFill>
              </a:defRPr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600">
                <a:solidFill>
                  <a:schemeClr val="lt1"/>
                </a:solidFill>
              </a:defRPr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600">
                <a:solidFill>
                  <a:schemeClr val="lt1"/>
                </a:solidFill>
              </a:defRPr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600">
                <a:solidFill>
                  <a:schemeClr val="lt1"/>
                </a:solidFill>
              </a:defRPr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2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653667" y="651000"/>
            <a:ext cx="83028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47" name="Google Shape;47;p9"/>
          <p:cNvSpPr/>
          <p:nvPr/>
        </p:nvSpPr>
        <p:spPr>
          <a:xfrm rot="5400000">
            <a:off x="2595233" y="3357000"/>
            <a:ext cx="6857200" cy="144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354000" y="3705956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12192000" cy="626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6163633"/>
            <a:ext cx="12192000" cy="98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76200" y="6262433"/>
            <a:ext cx="11176000" cy="5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9200" y="984967"/>
            <a:ext cx="109628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9200" y="2558767"/>
            <a:ext cx="10962800" cy="36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49" r:id="rId3"/>
    <p:sldLayoutId id="2147483650" r:id="rId4"/>
    <p:sldLayoutId id="2147483651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B8878D-58DB-4011-ACA8-E22695686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Style Transfer</a:t>
            </a:r>
            <a:endParaRPr lang="ko-KR" altLang="en-US"/>
          </a:p>
        </p:txBody>
      </p:sp>
      <p:pic>
        <p:nvPicPr>
          <p:cNvPr id="1026" name="Picture 2" descr="https://lh5.googleusercontent.com/M4Li2WHJSmAuJ0be_95o8mrXEdj9NRXRYMtS9bhn5ZqWHo-JFC7OA_Jj0xQHHNlUhWHotOBxUPN_BGOQIoMhUHiVjSieDBJxZcaHRXZQCLMZ5JLHiA1K0wafzVUu_g-Stooc7HTBjYI">
            <a:extLst>
              <a:ext uri="{FF2B5EF4-FFF2-40B4-BE49-F238E27FC236}">
                <a16:creationId xmlns:a16="http://schemas.microsoft.com/office/drawing/2014/main" id="{64059C60-2E0C-4EA8-A120-0E8398A9AEEA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72" y="1087402"/>
            <a:ext cx="3122131" cy="234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5.googleusercontent.com/CpcBt78J0w0-wRCUNA0iKiXjKnZ6kn7Eqxx07TM5gCYEqDmXR8QextgDoCxjXWR-_rXtk7zlAlSghOa3RH4RhAnVk5eR5smd-aEVNbeCLojl-gPAZg0PLvgc-Yv9OvLktwECWwysd_I">
            <a:extLst>
              <a:ext uri="{FF2B5EF4-FFF2-40B4-BE49-F238E27FC236}">
                <a16:creationId xmlns:a16="http://schemas.microsoft.com/office/drawing/2014/main" id="{79819235-E036-4BAC-A870-9E1FB8634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36" y="4057796"/>
            <a:ext cx="3122131" cy="234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6896BE-9A0B-47E5-AE06-1D58FA5EFE0A}"/>
                  </a:ext>
                </a:extLst>
              </p:cNvPr>
              <p:cNvSpPr txBox="1"/>
              <p:nvPr/>
            </p:nvSpPr>
            <p:spPr>
              <a:xfrm>
                <a:off x="706043" y="3501174"/>
                <a:ext cx="2716388" cy="379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>
                    <a:latin typeface="+mn-lt"/>
                  </a:rPr>
                  <a:t>Content Image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𝑐𝑜𝑛𝑡𝑒𝑛𝑡</m:t>
                        </m:r>
                      </m:sub>
                    </m:sSub>
                  </m:oMath>
                </a14:m>
                <a:r>
                  <a:rPr lang="en-US" altLang="ko-KR">
                    <a:latin typeface="+mn-lt"/>
                  </a:rPr>
                  <a:t>)</a:t>
                </a:r>
                <a:endParaRPr lang="ko-KR" altLang="en-US">
                  <a:latin typeface="+mn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6896BE-9A0B-47E5-AE06-1D58FA5EF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43" y="3501174"/>
                <a:ext cx="2716388" cy="379656"/>
              </a:xfrm>
              <a:prstGeom prst="rect">
                <a:avLst/>
              </a:prstGeom>
              <a:blipFill>
                <a:blip r:embed="rId4"/>
                <a:stretch>
                  <a:fillRect l="-2022" t="-6349" r="-1798" b="-253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D2DD07-25CE-4D00-8708-2897D6AA5D1C}"/>
                  </a:ext>
                </a:extLst>
              </p:cNvPr>
              <p:cNvSpPr txBox="1"/>
              <p:nvPr/>
            </p:nvSpPr>
            <p:spPr>
              <a:xfrm>
                <a:off x="1012233" y="6471568"/>
                <a:ext cx="2104008" cy="40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>
                    <a:latin typeface="+mn-lt"/>
                  </a:rPr>
                  <a:t>Style Image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𝑠𝑡𝑦𝑙𝑒</m:t>
                        </m:r>
                      </m:sub>
                    </m:sSub>
                  </m:oMath>
                </a14:m>
                <a:r>
                  <a:rPr lang="en-US" altLang="ko-KR">
                    <a:latin typeface="+mn-lt"/>
                  </a:rPr>
                  <a:t>)</a:t>
                </a:r>
                <a:endParaRPr lang="ko-KR" altLang="en-US">
                  <a:latin typeface="+mn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D2DD07-25CE-4D00-8708-2897D6AA5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233" y="6471568"/>
                <a:ext cx="2104008" cy="401970"/>
              </a:xfrm>
              <a:prstGeom prst="rect">
                <a:avLst/>
              </a:prstGeom>
              <a:blipFill>
                <a:blip r:embed="rId5"/>
                <a:stretch>
                  <a:fillRect l="-4638" t="-7576" r="-4348" b="-181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EAE1EA6A-C613-4DE1-883A-DC0340D2B431}"/>
              </a:ext>
            </a:extLst>
          </p:cNvPr>
          <p:cNvSpPr/>
          <p:nvPr/>
        </p:nvSpPr>
        <p:spPr>
          <a:xfrm>
            <a:off x="4617868" y="2867487"/>
            <a:ext cx="2956264" cy="14026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https://lh4.googleusercontent.com/834LPLsogPO0Xv4u-1a0-nDy4nKH8zonLd5i5m5JYJ2c1YKPmLCWvHyFMk5QgZWKdnI6qdnczmdZypHPaw5hQyjQZK7I1X1AVbd5M4xpP2kirrS0Z6sZKgXAHOo4V8UbWQbcNPpAfbY">
            <a:extLst>
              <a:ext uri="{FF2B5EF4-FFF2-40B4-BE49-F238E27FC236}">
                <a16:creationId xmlns:a16="http://schemas.microsoft.com/office/drawing/2014/main" id="{574D0E94-64F2-4F2D-8BEF-CE96F7A4F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513" y="2144307"/>
            <a:ext cx="3425847" cy="256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025D5C-BA97-4CED-A92A-320C1536C25D}"/>
                  </a:ext>
                </a:extLst>
              </p:cNvPr>
              <p:cNvSpPr txBox="1"/>
              <p:nvPr/>
            </p:nvSpPr>
            <p:spPr>
              <a:xfrm>
                <a:off x="8600476" y="4827138"/>
                <a:ext cx="2543920" cy="401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>
                    <a:latin typeface="+mn-lt"/>
                  </a:rPr>
                  <a:t>Output Image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𝑜𝑢𝑡𝑝𝑢𝑡</m:t>
                        </m:r>
                      </m:sub>
                    </m:sSub>
                  </m:oMath>
                </a14:m>
                <a:r>
                  <a:rPr lang="en-US" altLang="ko-KR">
                    <a:latin typeface="+mn-lt"/>
                  </a:rPr>
                  <a:t>)</a:t>
                </a:r>
                <a:endParaRPr lang="ko-KR" altLang="en-US">
                  <a:latin typeface="+mn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025D5C-BA97-4CED-A92A-320C1536C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476" y="4827138"/>
                <a:ext cx="2543920" cy="401457"/>
              </a:xfrm>
              <a:prstGeom prst="rect">
                <a:avLst/>
              </a:prstGeom>
              <a:blipFill>
                <a:blip r:embed="rId7"/>
                <a:stretch>
                  <a:fillRect l="-1918" t="-7576" r="-1679" b="-181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3502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44D56C-8734-415E-A075-9D101C855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Style Transfer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9ED7A06F-5023-4840-A02F-222801AC6A69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510555" y="1015431"/>
                <a:ext cx="11069148" cy="5611946"/>
              </a:xfrm>
            </p:spPr>
            <p:txBody>
              <a:bodyPr/>
              <a:lstStyle/>
              <a:p>
                <a:pPr marL="114300" indent="0">
                  <a:buNone/>
                </a:pPr>
                <a:r>
                  <a:rPr lang="en-US" altLang="ko-KR" sz="2800"/>
                  <a:t>Content Representation</a:t>
                </a:r>
              </a:p>
              <a:p>
                <a:pPr marL="114300" indent="0">
                  <a:buNone/>
                </a:pPr>
                <a:endParaRPr lang="en-US" altLang="ko-KR" sz="2800"/>
              </a:p>
              <a:p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ko-KR" sz="2800"/>
                  <a:t>: index for layer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sz="2800"/>
                  <a:t>: index for filter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altLang="ko-KR" sz="280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ko-KR" sz="2800"/>
                  <a:t> feature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ko-KR" sz="2800"/>
                  <a:t> filter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ko-KR" sz="2800"/>
                  <a:t> layer</a:t>
                </a:r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9ED7A06F-5023-4840-A02F-222801AC6A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510555" y="1015431"/>
                <a:ext cx="11069148" cy="5611946"/>
              </a:xfrm>
              <a:blipFill>
                <a:blip r:embed="rId2"/>
                <a:stretch>
                  <a:fillRect l="-1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2" descr="https://lh6.googleusercontent.com/a2sZVF4poURiM8-pLlef38s2eFA2KfYNloHRWG-AiM5k1dqJ6fjssWGcG_RXW7GWK5r5dFPTUb2AjeWcU1o2N8kEY5pfbAqkTJhVPjQCE5RAM-nKTi7QYNaeGrrbsUW0F415kPRpknI">
            <a:extLst>
              <a:ext uri="{FF2B5EF4-FFF2-40B4-BE49-F238E27FC236}">
                <a16:creationId xmlns:a16="http://schemas.microsoft.com/office/drawing/2014/main" id="{C6C87EB0-719A-4D35-A501-560BDD4C6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2" t="36925" r="67463" b="2144"/>
          <a:stretch/>
        </p:blipFill>
        <p:spPr bwMode="auto">
          <a:xfrm>
            <a:off x="7505457" y="1756364"/>
            <a:ext cx="4294303" cy="46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D3E396F0-5996-4504-A1AC-1E3B16C8820A}"/>
              </a:ext>
            </a:extLst>
          </p:cNvPr>
          <p:cNvSpPr/>
          <p:nvPr/>
        </p:nvSpPr>
        <p:spPr>
          <a:xfrm>
            <a:off x="7346599" y="1926227"/>
            <a:ext cx="31771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F0818A8-FA89-4E72-AB4D-6E97255DC795}"/>
              </a:ext>
            </a:extLst>
          </p:cNvPr>
          <p:cNvSpPr/>
          <p:nvPr/>
        </p:nvSpPr>
        <p:spPr>
          <a:xfrm>
            <a:off x="7769747" y="1471521"/>
            <a:ext cx="31771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3</a:t>
            </a:r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30FAEDE-37E1-4809-8432-7E3A034E4626}"/>
              </a:ext>
            </a:extLst>
          </p:cNvPr>
          <p:cNvCxnSpPr>
            <a:cxnSpLocks/>
          </p:cNvCxnSpPr>
          <p:nvPr/>
        </p:nvCxnSpPr>
        <p:spPr>
          <a:xfrm>
            <a:off x="8178800" y="3032414"/>
            <a:ext cx="508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70849D8-6285-4FFB-8FFA-E615019C25FE}"/>
              </a:ext>
            </a:extLst>
          </p:cNvPr>
          <p:cNvCxnSpPr>
            <a:cxnSpLocks/>
          </p:cNvCxnSpPr>
          <p:nvPr/>
        </p:nvCxnSpPr>
        <p:spPr>
          <a:xfrm>
            <a:off x="8178800" y="3191164"/>
            <a:ext cx="508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20026B0-0AFD-4B1F-808C-82590228846E}"/>
              </a:ext>
            </a:extLst>
          </p:cNvPr>
          <p:cNvCxnSpPr>
            <a:cxnSpLocks/>
          </p:cNvCxnSpPr>
          <p:nvPr/>
        </p:nvCxnSpPr>
        <p:spPr>
          <a:xfrm>
            <a:off x="8350255" y="2848808"/>
            <a:ext cx="0" cy="53574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E946B0BA-2614-4817-9B3E-E6BB972E94F5}"/>
              </a:ext>
            </a:extLst>
          </p:cNvPr>
          <p:cNvCxnSpPr>
            <a:cxnSpLocks/>
          </p:cNvCxnSpPr>
          <p:nvPr/>
        </p:nvCxnSpPr>
        <p:spPr>
          <a:xfrm>
            <a:off x="8521694" y="2848808"/>
            <a:ext cx="0" cy="53574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D6A8405-7524-4638-9214-B25101950E65}"/>
              </a:ext>
            </a:extLst>
          </p:cNvPr>
          <p:cNvSpPr/>
          <p:nvPr/>
        </p:nvSpPr>
        <p:spPr>
          <a:xfrm>
            <a:off x="8369305" y="3055581"/>
            <a:ext cx="133339" cy="1206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9F54669-8264-4935-BE9E-43814FDC2A00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6867525" y="3176230"/>
            <a:ext cx="1568450" cy="12512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3FB5CFF6-4032-483F-A897-FEB3D7608C6A}"/>
                  </a:ext>
                </a:extLst>
              </p:cNvPr>
              <p:cNvSpPr/>
              <p:nvPr/>
            </p:nvSpPr>
            <p:spPr>
              <a:xfrm>
                <a:off x="5991225" y="4309211"/>
                <a:ext cx="1134369" cy="6165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??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?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3FB5CFF6-4032-483F-A897-FEB3D7608C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225" y="4309211"/>
                <a:ext cx="1134369" cy="6165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3246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44D56C-8734-415E-A075-9D101C855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Style Transfer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9ED7A06F-5023-4840-A02F-222801AC6A69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510555" y="1015431"/>
                <a:ext cx="11069148" cy="5611946"/>
              </a:xfrm>
            </p:spPr>
            <p:txBody>
              <a:bodyPr/>
              <a:lstStyle/>
              <a:p>
                <a:pPr marL="114300" indent="0">
                  <a:buNone/>
                </a:pPr>
                <a:r>
                  <a:rPr lang="en-US" altLang="ko-KR" sz="2800"/>
                  <a:t>Content Representation</a:t>
                </a:r>
              </a:p>
              <a:p>
                <a:pPr marL="114300" indent="0">
                  <a:buNone/>
                </a:pPr>
                <a:endParaRPr lang="en-US" altLang="ko-KR" sz="2800"/>
              </a:p>
              <a:p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ko-KR" sz="2800"/>
                  <a:t>: index for layer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sz="2800"/>
                  <a:t>: index for filter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altLang="ko-KR" sz="280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ko-KR" sz="2800"/>
                  <a:t> feature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ko-KR" sz="2800"/>
                  <a:t> filter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ko-KR" sz="2800"/>
                  <a:t> layer</a:t>
                </a:r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9ED7A06F-5023-4840-A02F-222801AC6A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510555" y="1015431"/>
                <a:ext cx="11069148" cy="5611946"/>
              </a:xfrm>
              <a:blipFill>
                <a:blip r:embed="rId2"/>
                <a:stretch>
                  <a:fillRect l="-1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2" descr="https://lh6.googleusercontent.com/a2sZVF4poURiM8-pLlef38s2eFA2KfYNloHRWG-AiM5k1dqJ6fjssWGcG_RXW7GWK5r5dFPTUb2AjeWcU1o2N8kEY5pfbAqkTJhVPjQCE5RAM-nKTi7QYNaeGrrbsUW0F415kPRpknI">
            <a:extLst>
              <a:ext uri="{FF2B5EF4-FFF2-40B4-BE49-F238E27FC236}">
                <a16:creationId xmlns:a16="http://schemas.microsoft.com/office/drawing/2014/main" id="{C6C87EB0-719A-4D35-A501-560BDD4C6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2" t="36925" r="67463" b="2144"/>
          <a:stretch/>
        </p:blipFill>
        <p:spPr bwMode="auto">
          <a:xfrm>
            <a:off x="7505457" y="1756364"/>
            <a:ext cx="4294303" cy="46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D3E396F0-5996-4504-A1AC-1E3B16C8820A}"/>
              </a:ext>
            </a:extLst>
          </p:cNvPr>
          <p:cNvSpPr/>
          <p:nvPr/>
        </p:nvSpPr>
        <p:spPr>
          <a:xfrm>
            <a:off x="7346599" y="1926227"/>
            <a:ext cx="31771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F0818A8-FA89-4E72-AB4D-6E97255DC795}"/>
              </a:ext>
            </a:extLst>
          </p:cNvPr>
          <p:cNvSpPr/>
          <p:nvPr/>
        </p:nvSpPr>
        <p:spPr>
          <a:xfrm>
            <a:off x="7769747" y="1471521"/>
            <a:ext cx="31771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3</a:t>
            </a:r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30FAEDE-37E1-4809-8432-7E3A034E4626}"/>
              </a:ext>
            </a:extLst>
          </p:cNvPr>
          <p:cNvCxnSpPr>
            <a:cxnSpLocks/>
          </p:cNvCxnSpPr>
          <p:nvPr/>
        </p:nvCxnSpPr>
        <p:spPr>
          <a:xfrm>
            <a:off x="8178800" y="3032414"/>
            <a:ext cx="508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70849D8-6285-4FFB-8FFA-E615019C25FE}"/>
              </a:ext>
            </a:extLst>
          </p:cNvPr>
          <p:cNvCxnSpPr>
            <a:cxnSpLocks/>
          </p:cNvCxnSpPr>
          <p:nvPr/>
        </p:nvCxnSpPr>
        <p:spPr>
          <a:xfrm>
            <a:off x="8178800" y="3191164"/>
            <a:ext cx="508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20026B0-0AFD-4B1F-808C-82590228846E}"/>
              </a:ext>
            </a:extLst>
          </p:cNvPr>
          <p:cNvCxnSpPr>
            <a:cxnSpLocks/>
          </p:cNvCxnSpPr>
          <p:nvPr/>
        </p:nvCxnSpPr>
        <p:spPr>
          <a:xfrm>
            <a:off x="8350255" y="2848808"/>
            <a:ext cx="0" cy="53574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E946B0BA-2614-4817-9B3E-E6BB972E94F5}"/>
              </a:ext>
            </a:extLst>
          </p:cNvPr>
          <p:cNvCxnSpPr>
            <a:cxnSpLocks/>
          </p:cNvCxnSpPr>
          <p:nvPr/>
        </p:nvCxnSpPr>
        <p:spPr>
          <a:xfrm>
            <a:off x="8521694" y="2848808"/>
            <a:ext cx="0" cy="53574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D6A8405-7524-4638-9214-B25101950E65}"/>
              </a:ext>
            </a:extLst>
          </p:cNvPr>
          <p:cNvSpPr/>
          <p:nvPr/>
        </p:nvSpPr>
        <p:spPr>
          <a:xfrm>
            <a:off x="8369305" y="3055581"/>
            <a:ext cx="133339" cy="1206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9F54669-8264-4935-BE9E-43814FDC2A00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6867525" y="3176230"/>
            <a:ext cx="1568450" cy="12512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3FB5CFF6-4032-483F-A897-FEB3D7608C6A}"/>
                  </a:ext>
                </a:extLst>
              </p:cNvPr>
              <p:cNvSpPr/>
              <p:nvPr/>
            </p:nvSpPr>
            <p:spPr>
              <a:xfrm>
                <a:off x="5991225" y="4309211"/>
                <a:ext cx="1134369" cy="6029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??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3FB5CFF6-4032-483F-A897-FEB3D7608C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225" y="4309211"/>
                <a:ext cx="1134369" cy="6029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4908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44D56C-8734-415E-A075-9D101C855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Style Transfer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9ED7A06F-5023-4840-A02F-222801AC6A69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510555" y="1015431"/>
                <a:ext cx="11069148" cy="5611946"/>
              </a:xfrm>
            </p:spPr>
            <p:txBody>
              <a:bodyPr/>
              <a:lstStyle/>
              <a:p>
                <a:pPr marL="114300" indent="0">
                  <a:buNone/>
                </a:pPr>
                <a:r>
                  <a:rPr lang="en-US" altLang="ko-KR" sz="2800"/>
                  <a:t>Content Representation</a:t>
                </a:r>
              </a:p>
              <a:p>
                <a:pPr marL="114300" indent="0">
                  <a:buNone/>
                </a:pPr>
                <a:endParaRPr lang="en-US" altLang="ko-KR" sz="2800"/>
              </a:p>
              <a:p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ko-KR" sz="2800"/>
                  <a:t>: index for layer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sz="2800"/>
                  <a:t>: index for filter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altLang="ko-KR" sz="280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ko-KR" sz="2800"/>
                  <a:t> feature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ko-KR" sz="2800"/>
                  <a:t> filter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ko-KR" sz="2800"/>
                  <a:t> layer</a:t>
                </a:r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9ED7A06F-5023-4840-A02F-222801AC6A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510555" y="1015431"/>
                <a:ext cx="11069148" cy="5611946"/>
              </a:xfrm>
              <a:blipFill>
                <a:blip r:embed="rId2"/>
                <a:stretch>
                  <a:fillRect l="-1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2" descr="https://lh6.googleusercontent.com/a2sZVF4poURiM8-pLlef38s2eFA2KfYNloHRWG-AiM5k1dqJ6fjssWGcG_RXW7GWK5r5dFPTUb2AjeWcU1o2N8kEY5pfbAqkTJhVPjQCE5RAM-nKTi7QYNaeGrrbsUW0F415kPRpknI">
            <a:extLst>
              <a:ext uri="{FF2B5EF4-FFF2-40B4-BE49-F238E27FC236}">
                <a16:creationId xmlns:a16="http://schemas.microsoft.com/office/drawing/2014/main" id="{C6C87EB0-719A-4D35-A501-560BDD4C6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2" t="36925" r="67463" b="2144"/>
          <a:stretch/>
        </p:blipFill>
        <p:spPr bwMode="auto">
          <a:xfrm>
            <a:off x="7505457" y="1756364"/>
            <a:ext cx="4294303" cy="46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D3E396F0-5996-4504-A1AC-1E3B16C8820A}"/>
              </a:ext>
            </a:extLst>
          </p:cNvPr>
          <p:cNvSpPr/>
          <p:nvPr/>
        </p:nvSpPr>
        <p:spPr>
          <a:xfrm>
            <a:off x="7346599" y="1926227"/>
            <a:ext cx="31771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F0818A8-FA89-4E72-AB4D-6E97255DC795}"/>
              </a:ext>
            </a:extLst>
          </p:cNvPr>
          <p:cNvSpPr/>
          <p:nvPr/>
        </p:nvSpPr>
        <p:spPr>
          <a:xfrm>
            <a:off x="7769747" y="1471521"/>
            <a:ext cx="31771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3</a:t>
            </a:r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30FAEDE-37E1-4809-8432-7E3A034E4626}"/>
              </a:ext>
            </a:extLst>
          </p:cNvPr>
          <p:cNvCxnSpPr>
            <a:cxnSpLocks/>
          </p:cNvCxnSpPr>
          <p:nvPr/>
        </p:nvCxnSpPr>
        <p:spPr>
          <a:xfrm>
            <a:off x="8178800" y="3032414"/>
            <a:ext cx="508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70849D8-6285-4FFB-8FFA-E615019C25FE}"/>
              </a:ext>
            </a:extLst>
          </p:cNvPr>
          <p:cNvCxnSpPr>
            <a:cxnSpLocks/>
          </p:cNvCxnSpPr>
          <p:nvPr/>
        </p:nvCxnSpPr>
        <p:spPr>
          <a:xfrm>
            <a:off x="8178800" y="3191164"/>
            <a:ext cx="508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20026B0-0AFD-4B1F-808C-82590228846E}"/>
              </a:ext>
            </a:extLst>
          </p:cNvPr>
          <p:cNvCxnSpPr>
            <a:cxnSpLocks/>
          </p:cNvCxnSpPr>
          <p:nvPr/>
        </p:nvCxnSpPr>
        <p:spPr>
          <a:xfrm>
            <a:off x="8350255" y="2848808"/>
            <a:ext cx="0" cy="53574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E946B0BA-2614-4817-9B3E-E6BB972E94F5}"/>
              </a:ext>
            </a:extLst>
          </p:cNvPr>
          <p:cNvCxnSpPr>
            <a:cxnSpLocks/>
          </p:cNvCxnSpPr>
          <p:nvPr/>
        </p:nvCxnSpPr>
        <p:spPr>
          <a:xfrm>
            <a:off x="8521694" y="2848808"/>
            <a:ext cx="0" cy="53574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D6A8405-7524-4638-9214-B25101950E65}"/>
              </a:ext>
            </a:extLst>
          </p:cNvPr>
          <p:cNvSpPr/>
          <p:nvPr/>
        </p:nvSpPr>
        <p:spPr>
          <a:xfrm>
            <a:off x="8369305" y="3055581"/>
            <a:ext cx="133339" cy="1206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9F54669-8264-4935-BE9E-43814FDC2A00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6867525" y="3176230"/>
            <a:ext cx="1568450" cy="12512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3FB5CFF6-4032-483F-A897-FEB3D7608C6A}"/>
                  </a:ext>
                </a:extLst>
              </p:cNvPr>
              <p:cNvSpPr/>
              <p:nvPr/>
            </p:nvSpPr>
            <p:spPr>
              <a:xfrm>
                <a:off x="5991225" y="4309211"/>
                <a:ext cx="1134369" cy="6785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(18)(?)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3FB5CFF6-4032-483F-A897-FEB3D7608C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225" y="4309211"/>
                <a:ext cx="1134369" cy="678519"/>
              </a:xfrm>
              <a:prstGeom prst="rect">
                <a:avLst/>
              </a:prstGeom>
              <a:blipFill>
                <a:blip r:embed="rId4"/>
                <a:stretch>
                  <a:fillRect r="-91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8858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44D56C-8734-415E-A075-9D101C855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Style Transfer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9ED7A06F-5023-4840-A02F-222801AC6A69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510555" y="1015431"/>
                <a:ext cx="11069148" cy="5611946"/>
              </a:xfrm>
            </p:spPr>
            <p:txBody>
              <a:bodyPr/>
              <a:lstStyle/>
              <a:p>
                <a:pPr marL="114300" indent="0">
                  <a:buNone/>
                </a:pPr>
                <a:r>
                  <a:rPr lang="en-US" altLang="ko-KR" sz="2800"/>
                  <a:t>Content Representation</a:t>
                </a:r>
              </a:p>
              <a:p>
                <a:pPr marL="114300" indent="0">
                  <a:buNone/>
                </a:pPr>
                <a:endParaRPr lang="en-US" altLang="ko-KR" sz="2800"/>
              </a:p>
              <a:p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ko-KR" sz="2800"/>
                  <a:t>: index for layer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sz="2800"/>
                  <a:t>: index for filter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altLang="ko-KR" sz="280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ko-KR" sz="2800"/>
                  <a:t> feature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ko-KR" sz="2800"/>
                  <a:t> filter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ko-KR" sz="2800"/>
                  <a:t> layer</a:t>
                </a:r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9ED7A06F-5023-4840-A02F-222801AC6A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510555" y="1015431"/>
                <a:ext cx="11069148" cy="5611946"/>
              </a:xfrm>
              <a:blipFill>
                <a:blip r:embed="rId2"/>
                <a:stretch>
                  <a:fillRect l="-1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2" descr="https://lh6.googleusercontent.com/a2sZVF4poURiM8-pLlef38s2eFA2KfYNloHRWG-AiM5k1dqJ6fjssWGcG_RXW7GWK5r5dFPTUb2AjeWcU1o2N8kEY5pfbAqkTJhVPjQCE5RAM-nKTi7QYNaeGrrbsUW0F415kPRpknI">
            <a:extLst>
              <a:ext uri="{FF2B5EF4-FFF2-40B4-BE49-F238E27FC236}">
                <a16:creationId xmlns:a16="http://schemas.microsoft.com/office/drawing/2014/main" id="{C6C87EB0-719A-4D35-A501-560BDD4C6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2" t="36925" r="67463" b="2144"/>
          <a:stretch/>
        </p:blipFill>
        <p:spPr bwMode="auto">
          <a:xfrm>
            <a:off x="7505457" y="1756364"/>
            <a:ext cx="4294303" cy="46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D3E396F0-5996-4504-A1AC-1E3B16C8820A}"/>
              </a:ext>
            </a:extLst>
          </p:cNvPr>
          <p:cNvSpPr/>
          <p:nvPr/>
        </p:nvSpPr>
        <p:spPr>
          <a:xfrm>
            <a:off x="7346599" y="1926227"/>
            <a:ext cx="31771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F0818A8-FA89-4E72-AB4D-6E97255DC795}"/>
              </a:ext>
            </a:extLst>
          </p:cNvPr>
          <p:cNvSpPr/>
          <p:nvPr/>
        </p:nvSpPr>
        <p:spPr>
          <a:xfrm>
            <a:off x="7769747" y="1471521"/>
            <a:ext cx="31771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3</a:t>
            </a:r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30FAEDE-37E1-4809-8432-7E3A034E4626}"/>
              </a:ext>
            </a:extLst>
          </p:cNvPr>
          <p:cNvCxnSpPr>
            <a:cxnSpLocks/>
          </p:cNvCxnSpPr>
          <p:nvPr/>
        </p:nvCxnSpPr>
        <p:spPr>
          <a:xfrm>
            <a:off x="8178800" y="3032414"/>
            <a:ext cx="508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70849D8-6285-4FFB-8FFA-E615019C25FE}"/>
              </a:ext>
            </a:extLst>
          </p:cNvPr>
          <p:cNvCxnSpPr>
            <a:cxnSpLocks/>
          </p:cNvCxnSpPr>
          <p:nvPr/>
        </p:nvCxnSpPr>
        <p:spPr>
          <a:xfrm>
            <a:off x="8178800" y="3191164"/>
            <a:ext cx="508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20026B0-0AFD-4B1F-808C-82590228846E}"/>
              </a:ext>
            </a:extLst>
          </p:cNvPr>
          <p:cNvCxnSpPr>
            <a:cxnSpLocks/>
          </p:cNvCxnSpPr>
          <p:nvPr/>
        </p:nvCxnSpPr>
        <p:spPr>
          <a:xfrm>
            <a:off x="8350255" y="2848808"/>
            <a:ext cx="0" cy="53574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E946B0BA-2614-4817-9B3E-E6BB972E94F5}"/>
              </a:ext>
            </a:extLst>
          </p:cNvPr>
          <p:cNvCxnSpPr>
            <a:cxnSpLocks/>
          </p:cNvCxnSpPr>
          <p:nvPr/>
        </p:nvCxnSpPr>
        <p:spPr>
          <a:xfrm>
            <a:off x="8521694" y="2848808"/>
            <a:ext cx="0" cy="53574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D6A8405-7524-4638-9214-B25101950E65}"/>
              </a:ext>
            </a:extLst>
          </p:cNvPr>
          <p:cNvSpPr/>
          <p:nvPr/>
        </p:nvSpPr>
        <p:spPr>
          <a:xfrm>
            <a:off x="8369305" y="3055581"/>
            <a:ext cx="133339" cy="1206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9F54669-8264-4935-BE9E-43814FDC2A00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6867525" y="3176230"/>
            <a:ext cx="1568450" cy="12512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3FB5CFF6-4032-483F-A897-FEB3D7608C6A}"/>
                  </a:ext>
                </a:extLst>
              </p:cNvPr>
              <p:cNvSpPr/>
              <p:nvPr/>
            </p:nvSpPr>
            <p:spPr>
              <a:xfrm>
                <a:off x="5991225" y="4309211"/>
                <a:ext cx="1134369" cy="6785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(18)(5)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3FB5CFF6-4032-483F-A897-FEB3D7608C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225" y="4309211"/>
                <a:ext cx="1134369" cy="678519"/>
              </a:xfrm>
              <a:prstGeom prst="rect">
                <a:avLst/>
              </a:prstGeom>
              <a:blipFill>
                <a:blip r:embed="rId4"/>
                <a:stretch>
                  <a:fillRect r="-129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4422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44D56C-8734-415E-A075-9D101C855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Style Transfer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9ED7A06F-5023-4840-A02F-222801AC6A69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510555" y="1015431"/>
                <a:ext cx="5447544" cy="5611946"/>
              </a:xfrm>
            </p:spPr>
            <p:txBody>
              <a:bodyPr/>
              <a:lstStyle/>
              <a:p>
                <a:pPr marL="114300" indent="0">
                  <a:buNone/>
                </a:pPr>
                <a:r>
                  <a:rPr lang="en-US" altLang="ko-KR" sz="2800" dirty="0" smtClean="0"/>
                  <a:t>Content Representation</a:t>
                </a:r>
              </a:p>
              <a:p>
                <a:pPr marL="114300" indent="0">
                  <a:buNone/>
                </a:pPr>
                <a:endParaRPr lang="en-US" altLang="ko-KR" sz="2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𝑐𝑜𝑛𝑡𝑒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⃗"/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endParaRPr lang="en-US" altLang="ko-KR" sz="2800" b="0" dirty="0"/>
              </a:p>
              <a:p>
                <a:pPr marL="114300" indent="0">
                  <a:buNone/>
                </a:pPr>
                <a:r>
                  <a:rPr lang="en-US" altLang="ko-KR" sz="2800" b="0" dirty="0"/>
                  <a:t>      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ko-KR" sz="2800" dirty="0" smtClean="0"/>
              </a:p>
              <a:p>
                <a:pPr marL="114300" indent="0">
                  <a:buNone/>
                </a:pPr>
                <a:endParaRPr lang="en-US" altLang="ko-KR" sz="2800" dirty="0"/>
              </a:p>
              <a:p>
                <a:r>
                  <a:rPr lang="en-US" altLang="ko-KR" sz="2800" dirty="0" smtClean="0"/>
                  <a:t>Features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  <m:sup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altLang="ko-KR" sz="2800" dirty="0" smtClean="0"/>
                  <a:t>) for same area (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ko-KR" sz="2800" dirty="0" smtClean="0"/>
                  <a:t>) should be similar.</a:t>
                </a:r>
                <a:endParaRPr lang="en-US" altLang="ko-KR" sz="2800" dirty="0"/>
              </a:p>
            </p:txBody>
          </p:sp>
        </mc:Choice>
        <mc:Fallback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9ED7A06F-5023-4840-A02F-222801AC6A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510555" y="1015431"/>
                <a:ext cx="5447544" cy="5611946"/>
              </a:xfrm>
              <a:blipFill>
                <a:blip r:embed="rId2"/>
                <a:stretch>
                  <a:fillRect l="-224" r="-62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내용 개체 틀 5">
            <a:extLst>
              <a:ext uri="{FF2B5EF4-FFF2-40B4-BE49-F238E27FC236}">
                <a16:creationId xmlns:a16="http://schemas.microsoft.com/office/drawing/2014/main" id="{3C749543-3265-4989-8F09-B55BB3C4F6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74" t="12142" b="482"/>
          <a:stretch/>
        </p:blipFill>
        <p:spPr>
          <a:xfrm>
            <a:off x="6438390" y="1309546"/>
            <a:ext cx="5621604" cy="490335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AAF8D87-1D1F-490C-BFF1-1AAF09A5B388}"/>
              </a:ext>
            </a:extLst>
          </p:cNvPr>
          <p:cNvSpPr txBox="1"/>
          <p:nvPr/>
        </p:nvSpPr>
        <p:spPr>
          <a:xfrm>
            <a:off x="9462366" y="6212898"/>
            <a:ext cx="2769834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accent4">
                    <a:lumMod val="10000"/>
                  </a:schemeClr>
                </a:solidFill>
                <a:latin typeface="+mn-lt"/>
              </a:rPr>
              <a:t>Content Image </a:t>
            </a:r>
            <a:endParaRPr lang="ko-KR" altLang="en-US">
              <a:solidFill>
                <a:schemeClr val="accent4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911DA-E2BF-4F04-94C0-594C6D33FC86}"/>
              </a:ext>
            </a:extLst>
          </p:cNvPr>
          <p:cNvSpPr txBox="1"/>
          <p:nvPr/>
        </p:nvSpPr>
        <p:spPr>
          <a:xfrm>
            <a:off x="6576291" y="6253257"/>
            <a:ext cx="2769834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accent4">
                    <a:lumMod val="10000"/>
                  </a:schemeClr>
                </a:solidFill>
                <a:latin typeface="+mn-lt"/>
              </a:rPr>
              <a:t>Output Image </a:t>
            </a:r>
            <a:endParaRPr lang="ko-KR" altLang="en-US">
              <a:solidFill>
                <a:schemeClr val="accent4">
                  <a:lumMod val="10000"/>
                </a:schemeClr>
              </a:solidFill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B49D2BA-C9B8-4335-943F-92609904BF82}"/>
                  </a:ext>
                </a:extLst>
              </p:cNvPr>
              <p:cNvSpPr txBox="1"/>
              <p:nvPr/>
            </p:nvSpPr>
            <p:spPr>
              <a:xfrm>
                <a:off x="7404966" y="2099440"/>
                <a:ext cx="1941159" cy="542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ko-K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  <m:sup>
                          <m:r>
                            <a:rPr lang="en-US" altLang="ko-K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bSup>
                    </m:oMath>
                  </m:oMathPara>
                </a14:m>
                <a:endParaRPr lang="ko-KR" altLang="en-US" sz="2400" b="1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B49D2BA-C9B8-4335-943F-92609904B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4966" y="2099440"/>
                <a:ext cx="1941159" cy="5429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6A729D2-1C64-4F00-8596-C81E3BC4A8E4}"/>
                  </a:ext>
                </a:extLst>
              </p:cNvPr>
              <p:cNvSpPr txBox="1"/>
              <p:nvPr/>
            </p:nvSpPr>
            <p:spPr>
              <a:xfrm>
                <a:off x="9032058" y="2205131"/>
                <a:ext cx="1941159" cy="542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ko-K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  <m:sup>
                          <m:r>
                            <a:rPr lang="en-US" altLang="ko-KR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bSup>
                    </m:oMath>
                  </m:oMathPara>
                </a14:m>
                <a:endParaRPr lang="ko-KR" altLang="en-US" sz="2400" b="1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6A729D2-1C64-4F00-8596-C81E3BC4A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2058" y="2205131"/>
                <a:ext cx="1941159" cy="5429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7239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44D56C-8734-415E-A075-9D101C855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Style Transfer</a:t>
            </a:r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A4D6180-E464-4F2B-9EBC-8617FC11606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26094" y="1042633"/>
            <a:ext cx="9857985" cy="561181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67C01E2-DD4E-4377-87C3-534CCBFA897E}"/>
              </a:ext>
            </a:extLst>
          </p:cNvPr>
          <p:cNvSpPr/>
          <p:nvPr/>
        </p:nvSpPr>
        <p:spPr>
          <a:xfrm>
            <a:off x="326094" y="1123950"/>
            <a:ext cx="7074831" cy="55304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BC2B5E-2872-4934-9408-CDEC5CB42A3B}"/>
              </a:ext>
            </a:extLst>
          </p:cNvPr>
          <p:cNvSpPr txBox="1"/>
          <p:nvPr/>
        </p:nvSpPr>
        <p:spPr>
          <a:xfrm>
            <a:off x="305189" y="1061683"/>
            <a:ext cx="184560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01568A"/>
                </a:solidFill>
                <a:latin typeface="+mn-lt"/>
              </a:rPr>
              <a:t>2. How to represent style</a:t>
            </a:r>
            <a:endParaRPr lang="ko-KR" altLang="en-US">
              <a:solidFill>
                <a:srgbClr val="01568A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11697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44D56C-8734-415E-A075-9D101C855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Style Transfer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9ED7A06F-5023-4840-A02F-222801AC6A69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510555" y="1015431"/>
                <a:ext cx="11069148" cy="5611946"/>
              </a:xfrm>
            </p:spPr>
            <p:txBody>
              <a:bodyPr/>
              <a:lstStyle/>
              <a:p>
                <a:pPr marL="114300" indent="0">
                  <a:buNone/>
                </a:pPr>
                <a:r>
                  <a:rPr lang="en-US" altLang="ko-KR" sz="2800" dirty="0"/>
                  <a:t>Style Representation</a:t>
                </a:r>
              </a:p>
              <a:p>
                <a:pPr marL="114300" indent="0">
                  <a:buNone/>
                </a:pPr>
                <a:endParaRPr lang="en-US" altLang="ko-KR" sz="2800" dirty="0"/>
              </a:p>
              <a:p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ko-KR" sz="2800" dirty="0"/>
                  <a:t>: index for layer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sz="2800" dirty="0"/>
                  <a:t>: index for filter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altLang="ko-KR" sz="28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ko-KR" sz="2800" dirty="0"/>
                  <a:t> feature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ko-KR" sz="2800" dirty="0"/>
                  <a:t> filter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ko-KR" sz="2800" dirty="0"/>
                  <a:t> layer</a:t>
                </a:r>
              </a:p>
            </p:txBody>
          </p:sp>
        </mc:Choice>
        <mc:Fallback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9ED7A06F-5023-4840-A02F-222801AC6A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510555" y="1015431"/>
                <a:ext cx="11069148" cy="5611946"/>
              </a:xfrm>
              <a:blipFill>
                <a:blip r:embed="rId2"/>
                <a:stretch>
                  <a:fillRect l="-1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2" descr="https://lh6.googleusercontent.com/a2sZVF4poURiM8-pLlef38s2eFA2KfYNloHRWG-AiM5k1dqJ6fjssWGcG_RXW7GWK5r5dFPTUb2AjeWcU1o2N8kEY5pfbAqkTJhVPjQCE5RAM-nKTi7QYNaeGrrbsUW0F415kPRpknI">
            <a:extLst>
              <a:ext uri="{FF2B5EF4-FFF2-40B4-BE49-F238E27FC236}">
                <a16:creationId xmlns:a16="http://schemas.microsoft.com/office/drawing/2014/main" id="{C6C87EB0-719A-4D35-A501-560BDD4C6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2" t="36925" r="67463" b="2144"/>
          <a:stretch/>
        </p:blipFill>
        <p:spPr bwMode="auto">
          <a:xfrm>
            <a:off x="7505457" y="1756364"/>
            <a:ext cx="4294303" cy="46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D3E396F0-5996-4504-A1AC-1E3B16C8820A}"/>
              </a:ext>
            </a:extLst>
          </p:cNvPr>
          <p:cNvSpPr/>
          <p:nvPr/>
        </p:nvSpPr>
        <p:spPr>
          <a:xfrm>
            <a:off x="7346599" y="1926227"/>
            <a:ext cx="31771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F0818A8-FA89-4E72-AB4D-6E97255DC795}"/>
              </a:ext>
            </a:extLst>
          </p:cNvPr>
          <p:cNvSpPr/>
          <p:nvPr/>
        </p:nvSpPr>
        <p:spPr>
          <a:xfrm>
            <a:off x="7769747" y="1471521"/>
            <a:ext cx="31771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30FAEDE-37E1-4809-8432-7E3A034E4626}"/>
              </a:ext>
            </a:extLst>
          </p:cNvPr>
          <p:cNvCxnSpPr>
            <a:cxnSpLocks/>
          </p:cNvCxnSpPr>
          <p:nvPr/>
        </p:nvCxnSpPr>
        <p:spPr>
          <a:xfrm>
            <a:off x="8178800" y="3032414"/>
            <a:ext cx="508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70849D8-6285-4FFB-8FFA-E615019C25FE}"/>
              </a:ext>
            </a:extLst>
          </p:cNvPr>
          <p:cNvCxnSpPr>
            <a:cxnSpLocks/>
          </p:cNvCxnSpPr>
          <p:nvPr/>
        </p:nvCxnSpPr>
        <p:spPr>
          <a:xfrm>
            <a:off x="8178800" y="3191164"/>
            <a:ext cx="508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20026B0-0AFD-4B1F-808C-82590228846E}"/>
              </a:ext>
            </a:extLst>
          </p:cNvPr>
          <p:cNvCxnSpPr>
            <a:cxnSpLocks/>
          </p:cNvCxnSpPr>
          <p:nvPr/>
        </p:nvCxnSpPr>
        <p:spPr>
          <a:xfrm>
            <a:off x="8350255" y="2848808"/>
            <a:ext cx="0" cy="53574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E946B0BA-2614-4817-9B3E-E6BB972E94F5}"/>
              </a:ext>
            </a:extLst>
          </p:cNvPr>
          <p:cNvCxnSpPr>
            <a:cxnSpLocks/>
          </p:cNvCxnSpPr>
          <p:nvPr/>
        </p:nvCxnSpPr>
        <p:spPr>
          <a:xfrm>
            <a:off x="8521694" y="2848808"/>
            <a:ext cx="0" cy="53574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D6A8405-7524-4638-9214-B25101950E65}"/>
              </a:ext>
            </a:extLst>
          </p:cNvPr>
          <p:cNvSpPr/>
          <p:nvPr/>
        </p:nvSpPr>
        <p:spPr>
          <a:xfrm>
            <a:off x="8369305" y="3055581"/>
            <a:ext cx="133339" cy="1206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9F54669-8264-4935-BE9E-43814FDC2A00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6867525" y="3176230"/>
            <a:ext cx="1568450" cy="12512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3FB5CFF6-4032-483F-A897-FEB3D7608C6A}"/>
                  </a:ext>
                </a:extLst>
              </p:cNvPr>
              <p:cNvSpPr/>
              <p:nvPr/>
            </p:nvSpPr>
            <p:spPr>
              <a:xfrm>
                <a:off x="5991225" y="4309211"/>
                <a:ext cx="1134369" cy="6785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(18)(5)</m:t>
                          </m:r>
                        </m:sub>
                        <m:sup>
                          <m:r>
                            <a:rPr lang="en-US" altLang="ko-K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ko-KR" altLang="en-US" sz="32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3FB5CFF6-4032-483F-A897-FEB3D7608C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225" y="4309211"/>
                <a:ext cx="1134369" cy="678519"/>
              </a:xfrm>
              <a:prstGeom prst="rect">
                <a:avLst/>
              </a:prstGeom>
              <a:blipFill>
                <a:blip r:embed="rId4"/>
                <a:stretch>
                  <a:fillRect r="-129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326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44D56C-8734-415E-A075-9D101C855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Style Transfer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D7A06F-5023-4840-A02F-222801AC6A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0555" y="1015431"/>
            <a:ext cx="11069148" cy="5611946"/>
          </a:xfrm>
        </p:spPr>
        <p:txBody>
          <a:bodyPr/>
          <a:lstStyle/>
          <a:p>
            <a:pPr marL="114300" indent="0">
              <a:buNone/>
            </a:pPr>
            <a:r>
              <a:rPr lang="en-US" altLang="ko-KR" sz="2800" dirty="0"/>
              <a:t>Style </a:t>
            </a:r>
            <a:r>
              <a:rPr lang="en-US" altLang="ko-KR" sz="2800" dirty="0" smtClean="0"/>
              <a:t>Representation</a:t>
            </a:r>
            <a:endParaRPr lang="en-US" altLang="ko-KR" sz="2800" dirty="0"/>
          </a:p>
        </p:txBody>
      </p:sp>
      <p:pic>
        <p:nvPicPr>
          <p:cNvPr id="38" name="Picture 2" descr="https://lh6.googleusercontent.com/a2sZVF4poURiM8-pLlef38s2eFA2KfYNloHRWG-AiM5k1dqJ6fjssWGcG_RXW7GWK5r5dFPTUb2AjeWcU1o2N8kEY5pfbAqkTJhVPjQCE5RAM-nKTi7QYNaeGrrbsUW0F415kPRpknI">
            <a:extLst>
              <a:ext uri="{FF2B5EF4-FFF2-40B4-BE49-F238E27FC236}">
                <a16:creationId xmlns:a16="http://schemas.microsoft.com/office/drawing/2014/main" id="{C6C87EB0-719A-4D35-A501-560BDD4C6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5" t="57982" r="84665" b="35300"/>
          <a:stretch/>
        </p:blipFill>
        <p:spPr bwMode="auto">
          <a:xfrm>
            <a:off x="742660" y="2856204"/>
            <a:ext cx="1932514" cy="19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3365292" y="3417712"/>
            <a:ext cx="1634837" cy="6331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F0818A8-FA89-4E72-AB4D-6E97255DC795}"/>
              </a:ext>
            </a:extLst>
          </p:cNvPr>
          <p:cNvSpPr/>
          <p:nvPr/>
        </p:nvSpPr>
        <p:spPr>
          <a:xfrm>
            <a:off x="3538142" y="2876844"/>
            <a:ext cx="12891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atin typeface="+mn-lt"/>
              </a:rPr>
              <a:t>Flatten</a:t>
            </a:r>
            <a:endParaRPr lang="ko-KR" altLang="en-US" sz="2800" dirty="0">
              <a:latin typeface="+mn-lt"/>
            </a:endParaRPr>
          </a:p>
        </p:txBody>
      </p:sp>
      <p:pic>
        <p:nvPicPr>
          <p:cNvPr id="13" name="Picture 2" descr="https://lh6.googleusercontent.com/a2sZVF4poURiM8-pLlef38s2eFA2KfYNloHRWG-AiM5k1dqJ6fjssWGcG_RXW7GWK5r5dFPTUb2AjeWcU1o2N8kEY5pfbAqkTJhVPjQCE5RAM-nKTi7QYNaeGrrbsUW0F415kPRpknI">
            <a:extLst>
              <a:ext uri="{FF2B5EF4-FFF2-40B4-BE49-F238E27FC236}">
                <a16:creationId xmlns:a16="http://schemas.microsoft.com/office/drawing/2014/main" id="{C6C87EB0-719A-4D35-A501-560BDD4C6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0" t="57982" r="85862" b="35300"/>
          <a:stretch/>
        </p:blipFill>
        <p:spPr bwMode="auto">
          <a:xfrm>
            <a:off x="6816984" y="3000992"/>
            <a:ext cx="561975" cy="19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lh6.googleusercontent.com/a2sZVF4poURiM8-pLlef38s2eFA2KfYNloHRWG-AiM5k1dqJ6fjssWGcG_RXW7GWK5r5dFPTUb2AjeWcU1o2N8kEY5pfbAqkTJhVPjQCE5RAM-nKTi7QYNaeGrrbsUW0F415kPRpknI">
            <a:extLst>
              <a:ext uri="{FF2B5EF4-FFF2-40B4-BE49-F238E27FC236}">
                <a16:creationId xmlns:a16="http://schemas.microsoft.com/office/drawing/2014/main" id="{C6C87EB0-719A-4D35-A501-560BDD4C6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6" t="57982" r="86838" b="35300"/>
          <a:stretch/>
        </p:blipFill>
        <p:spPr bwMode="auto">
          <a:xfrm>
            <a:off x="6755071" y="1074384"/>
            <a:ext cx="685800" cy="19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lh6.googleusercontent.com/a2sZVF4poURiM8-pLlef38s2eFA2KfYNloHRWG-AiM5k1dqJ6fjssWGcG_RXW7GWK5r5dFPTUb2AjeWcU1o2N8kEY5pfbAqkTJhVPjQCE5RAM-nKTi7QYNaeGrrbsUW0F415kPRpknI">
            <a:extLst>
              <a:ext uri="{FF2B5EF4-FFF2-40B4-BE49-F238E27FC236}">
                <a16:creationId xmlns:a16="http://schemas.microsoft.com/office/drawing/2014/main" id="{C6C87EB0-719A-4D35-A501-560BDD4C6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9" t="57982" r="84678" b="35300"/>
          <a:stretch/>
        </p:blipFill>
        <p:spPr bwMode="auto">
          <a:xfrm>
            <a:off x="6816984" y="4927600"/>
            <a:ext cx="604116" cy="19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D3E396F0-5996-4504-A1AC-1E3B16C8820A}"/>
              </a:ext>
            </a:extLst>
          </p:cNvPr>
          <p:cNvSpPr/>
          <p:nvPr/>
        </p:nvSpPr>
        <p:spPr>
          <a:xfrm>
            <a:off x="163538" y="3631576"/>
            <a:ext cx="4122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/>
              <a:t>3</a:t>
            </a:r>
            <a:endParaRPr lang="ko-KR" altLang="en-US" sz="32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0818A8-FA89-4E72-AB4D-6E97255DC795}"/>
              </a:ext>
            </a:extLst>
          </p:cNvPr>
          <p:cNvSpPr/>
          <p:nvPr/>
        </p:nvSpPr>
        <p:spPr>
          <a:xfrm>
            <a:off x="1550059" y="2081398"/>
            <a:ext cx="3177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/>
              <a:t>3</a:t>
            </a:r>
            <a:endParaRPr lang="ko-KR" altLang="en-US" sz="32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0818A8-FA89-4E72-AB4D-6E97255DC795}"/>
              </a:ext>
            </a:extLst>
          </p:cNvPr>
          <p:cNvSpPr/>
          <p:nvPr/>
        </p:nvSpPr>
        <p:spPr>
          <a:xfrm>
            <a:off x="6045129" y="3673804"/>
            <a:ext cx="3177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/>
              <a:t>9</a:t>
            </a:r>
            <a:endParaRPr lang="ko-KR" altLang="en-US" sz="32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F0818A8-FA89-4E72-AB4D-6E97255DC795}"/>
              </a:ext>
            </a:extLst>
          </p:cNvPr>
          <p:cNvSpPr/>
          <p:nvPr/>
        </p:nvSpPr>
        <p:spPr>
          <a:xfrm>
            <a:off x="6892933" y="492420"/>
            <a:ext cx="3177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/>
              <a:t>1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429609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44D56C-8734-415E-A075-9D101C855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Style Transfer</a:t>
            </a:r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D7A06F-5023-4840-A02F-222801AC6A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0555" y="1015431"/>
            <a:ext cx="11069148" cy="5611946"/>
          </a:xfrm>
        </p:spPr>
        <p:txBody>
          <a:bodyPr/>
          <a:lstStyle/>
          <a:p>
            <a:pPr marL="114300" indent="0">
              <a:buNone/>
            </a:pPr>
            <a:r>
              <a:rPr lang="en-US" altLang="ko-KR" sz="2800" dirty="0"/>
              <a:t>Style </a:t>
            </a:r>
            <a:r>
              <a:rPr lang="en-US" altLang="ko-KR" sz="2800" dirty="0" smtClean="0"/>
              <a:t>Representation</a:t>
            </a:r>
            <a:endParaRPr lang="en-US" altLang="ko-KR" sz="2800" dirty="0"/>
          </a:p>
        </p:txBody>
      </p:sp>
      <p:sp>
        <p:nvSpPr>
          <p:cNvPr id="3" name="오른쪽 화살표 2"/>
          <p:cNvSpPr/>
          <p:nvPr/>
        </p:nvSpPr>
        <p:spPr>
          <a:xfrm>
            <a:off x="4804858" y="3473130"/>
            <a:ext cx="1634837" cy="6331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F0818A8-FA89-4E72-AB4D-6E97255DC795}"/>
              </a:ext>
            </a:extLst>
          </p:cNvPr>
          <p:cNvSpPr/>
          <p:nvPr/>
        </p:nvSpPr>
        <p:spPr>
          <a:xfrm>
            <a:off x="4977708" y="2932262"/>
            <a:ext cx="12891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latin typeface="+mn-lt"/>
              </a:rPr>
              <a:t>Flatten</a:t>
            </a:r>
            <a:endParaRPr lang="ko-KR" altLang="en-US" sz="2800" dirty="0">
              <a:latin typeface="+mn-lt"/>
            </a:endParaRPr>
          </a:p>
        </p:txBody>
      </p:sp>
      <p:pic>
        <p:nvPicPr>
          <p:cNvPr id="21" name="Picture 2" descr="https://lh6.googleusercontent.com/a2sZVF4poURiM8-pLlef38s2eFA2KfYNloHRWG-AiM5k1dqJ6fjssWGcG_RXW7GWK5r5dFPTUb2AjeWcU1o2N8kEY5pfbAqkTJhVPjQCE5RAM-nKTi7QYNaeGrrbsUW0F415kPRpknI">
            <a:extLst>
              <a:ext uri="{FF2B5EF4-FFF2-40B4-BE49-F238E27FC236}">
                <a16:creationId xmlns:a16="http://schemas.microsoft.com/office/drawing/2014/main" id="{C6C87EB0-719A-4D35-A501-560BDD4C6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2" t="36925" r="67463" b="2144"/>
          <a:stretch/>
        </p:blipFill>
        <p:spPr bwMode="auto">
          <a:xfrm>
            <a:off x="131000" y="1722185"/>
            <a:ext cx="4294303" cy="46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D3E396F0-5996-4504-A1AC-1E3B16C8820A}"/>
              </a:ext>
            </a:extLst>
          </p:cNvPr>
          <p:cNvSpPr/>
          <p:nvPr/>
        </p:nvSpPr>
        <p:spPr>
          <a:xfrm>
            <a:off x="-49654" y="1929124"/>
            <a:ext cx="31771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0818A8-FA89-4E72-AB4D-6E97255DC795}"/>
              </a:ext>
            </a:extLst>
          </p:cNvPr>
          <p:cNvSpPr/>
          <p:nvPr/>
        </p:nvSpPr>
        <p:spPr>
          <a:xfrm>
            <a:off x="373494" y="1474418"/>
            <a:ext cx="31771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973455" y="2453958"/>
            <a:ext cx="4926345" cy="2632364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9274343" y="3717829"/>
            <a:ext cx="104622" cy="10462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9628910" y="3717829"/>
            <a:ext cx="104622" cy="10462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9983478" y="3717829"/>
            <a:ext cx="104622" cy="104622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7472215" y="2453958"/>
            <a:ext cx="0" cy="2632364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975598" y="2453958"/>
            <a:ext cx="0" cy="2632364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8478980" y="2453958"/>
            <a:ext cx="0" cy="2632364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10838873" y="2453958"/>
            <a:ext cx="0" cy="2632364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11369964" y="2453958"/>
            <a:ext cx="0" cy="2632364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3E396F0-5996-4504-A1AC-1E3B16C8820A}"/>
              </a:ext>
            </a:extLst>
          </p:cNvPr>
          <p:cNvSpPr/>
          <p:nvPr/>
        </p:nvSpPr>
        <p:spPr>
          <a:xfrm>
            <a:off x="6517995" y="3473130"/>
            <a:ext cx="31771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9</a:t>
            </a:r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F0818A8-FA89-4E72-AB4D-6E97255DC795}"/>
              </a:ext>
            </a:extLst>
          </p:cNvPr>
          <p:cNvSpPr/>
          <p:nvPr/>
        </p:nvSpPr>
        <p:spPr>
          <a:xfrm>
            <a:off x="9274343" y="1884271"/>
            <a:ext cx="450764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64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3FB5CFF6-4032-483F-A897-FEB3D7608C6A}"/>
                  </a:ext>
                </a:extLst>
              </p:cNvPr>
              <p:cNvSpPr/>
              <p:nvPr/>
            </p:nvSpPr>
            <p:spPr>
              <a:xfrm>
                <a:off x="8849109" y="5345278"/>
                <a:ext cx="1134369" cy="598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ko-KR" altLang="en-US" sz="320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p>
                          <m:r>
                            <a:rPr lang="en-US" altLang="ko-KR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ko-KR" altLang="en-US" sz="3200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3FB5CFF6-4032-483F-A897-FEB3D7608C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109" y="5345278"/>
                <a:ext cx="1134369" cy="5981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505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44D56C-8734-415E-A075-9D101C855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Style Transfer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9ED7A06F-5023-4840-A02F-222801AC6A69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510555" y="1015430"/>
                <a:ext cx="5869925" cy="5842569"/>
              </a:xfrm>
            </p:spPr>
            <p:txBody>
              <a:bodyPr/>
              <a:lstStyle/>
              <a:p>
                <a:pPr marL="114300" indent="0">
                  <a:buNone/>
                </a:pPr>
                <a:r>
                  <a:rPr lang="en-US" altLang="ko-KR" sz="2800" dirty="0" smtClean="0"/>
                  <a:t>Style Representation</a:t>
                </a:r>
              </a:p>
              <a:p>
                <a:pPr marL="114300" indent="0">
                  <a:buNone/>
                </a:pPr>
                <a:endParaRPr lang="en-US" altLang="ko-KR" sz="2800" dirty="0"/>
              </a:p>
              <a:p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b="0" i="1" smtClean="0">
                            <a:solidFill>
                              <a:srgbClr val="73737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solidFill>
                              <a:srgbClr val="737373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altLang="ko-KR" sz="2800" b="0" i="1" smtClean="0">
                            <a:solidFill>
                              <a:srgbClr val="737373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altLang="ko-KR" sz="2800" b="0" i="1" smtClean="0">
                        <a:solidFill>
                          <a:srgbClr val="737373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800" b="0" i="1" smtClean="0">
                            <a:solidFill>
                              <a:srgbClr val="73737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2800" b="0" i="1" smtClean="0">
                                <a:solidFill>
                                  <a:srgbClr val="73737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sz="2800" b="0" i="1" smtClean="0">
                                    <a:solidFill>
                                      <a:srgbClr val="73737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ko-KR" altLang="en-US" sz="2800" i="1">
                                        <a:solidFill>
                                          <a:srgbClr val="73737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2800" i="1">
                                        <a:solidFill>
                                          <a:srgbClr val="73737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altLang="ko-KR" sz="2800" b="0" i="1" smtClean="0">
                                    <a:solidFill>
                                      <a:srgbClr val="737373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ko-KR" sz="2800" b="0" i="1" smtClean="0">
                            <a:solidFill>
                              <a:srgbClr val="737373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ko-KR" sz="2800" i="1">
                            <a:solidFill>
                              <a:srgbClr val="73737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ko-KR" altLang="en-US" sz="2800" i="1">
                                <a:solidFill>
                                  <a:srgbClr val="73737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i="1">
                                <a:solidFill>
                                  <a:srgbClr val="737373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p>
                        <m:r>
                          <a:rPr lang="en-US" altLang="ko-KR" sz="2800" i="1">
                            <a:solidFill>
                              <a:srgbClr val="737373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endParaRPr lang="en-US" altLang="ko-KR" sz="2800" dirty="0" smtClean="0">
                  <a:solidFill>
                    <a:srgbClr val="737373"/>
                  </a:solidFill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rgbClr val="737373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ko-KR" sz="2800" b="0" i="1" smtClean="0">
                            <a:solidFill>
                              <a:srgbClr val="73737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solidFill>
                              <a:srgbClr val="737373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altLang="ko-KR" sz="2800" b="0" i="1" smtClean="0">
                            <a:solidFill>
                              <a:srgbClr val="737373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altLang="ko-KR" sz="2800" dirty="0" smtClean="0">
                    <a:solidFill>
                      <a:srgbClr val="737373"/>
                    </a:solidFill>
                  </a:rPr>
                  <a:t>: (# of </a:t>
                </a:r>
                <a:r>
                  <a:rPr lang="en-US" altLang="ko-KR" sz="2800" dirty="0" smtClean="0"/>
                  <a:t>filter) x (# of filter)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737373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sz="2800" dirty="0" smtClean="0"/>
                  <a:t> dot-product between features</a:t>
                </a:r>
              </a:p>
              <a:p>
                <a:r>
                  <a:rPr lang="en-US" altLang="ko-KR" sz="28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ko-KR" sz="28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800" b="0" i="0" smtClean="0">
                            <a:latin typeface="Cambria Math" panose="02040503050406030204" pitchFamily="18" charset="0"/>
                          </a:rPr>
                          <m:t>4</m:t>
                        </m:r>
                        <m:sSubSup>
                          <m:sSubSup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ko-KR" sz="280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𝑠𝑡𝑦𝑙𝑒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sz="2800" dirty="0"/>
              </a:p>
              <a:p>
                <a:pPr marL="114300" indent="0">
                  <a:buNone/>
                </a:pPr>
                <a:endParaRPr lang="en-US" altLang="ko-KR" sz="2800" dirty="0"/>
              </a:p>
              <a:p>
                <a:r>
                  <a:rPr lang="en-US" altLang="ko-KR" sz="2800" dirty="0" smtClean="0"/>
                  <a:t>Relation between features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solidFill>
                              <a:srgbClr val="73737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>
                            <a:solidFill>
                              <a:srgbClr val="737373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altLang="ko-KR" sz="2800" i="1">
                            <a:solidFill>
                              <a:srgbClr val="737373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altLang="ko-KR" sz="2800" dirty="0" smtClean="0"/>
                  <a:t>) should be similar.</a:t>
                </a:r>
                <a:endParaRPr lang="en-US" altLang="ko-KR" sz="2800" dirty="0"/>
              </a:p>
              <a:p>
                <a:endParaRPr lang="en-US" altLang="ko-KR" sz="2800" dirty="0"/>
              </a:p>
            </p:txBody>
          </p:sp>
        </mc:Choice>
        <mc:Fallback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9ED7A06F-5023-4840-A02F-222801AC6A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510555" y="1015430"/>
                <a:ext cx="5869925" cy="5842569"/>
              </a:xfrm>
              <a:blipFill>
                <a:blip r:embed="rId2"/>
                <a:stretch>
                  <a:fillRect l="-2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내용 개체 틀 5">
            <a:extLst>
              <a:ext uri="{FF2B5EF4-FFF2-40B4-BE49-F238E27FC236}">
                <a16:creationId xmlns:a16="http://schemas.microsoft.com/office/drawing/2014/main" id="{9A4D6180-E464-4F2B-9EBC-8617FC1160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4" r="28896"/>
          <a:stretch/>
        </p:blipFill>
        <p:spPr>
          <a:xfrm>
            <a:off x="6477899" y="1559275"/>
            <a:ext cx="5561701" cy="45242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228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B8878D-58DB-4011-ACA8-E22695686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Style Transfer</a:t>
            </a:r>
            <a:endParaRPr lang="ko-KR" altLang="en-US"/>
          </a:p>
        </p:txBody>
      </p:sp>
      <p:pic>
        <p:nvPicPr>
          <p:cNvPr id="45" name="Google Shape;268;p49">
            <a:extLst>
              <a:ext uri="{FF2B5EF4-FFF2-40B4-BE49-F238E27FC236}">
                <a16:creationId xmlns:a16="http://schemas.microsoft.com/office/drawing/2014/main" id="{40A254C5-D425-49C1-AB73-F87715152E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33467" y="1435213"/>
            <a:ext cx="2834950" cy="21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269;p49">
            <a:extLst>
              <a:ext uri="{FF2B5EF4-FFF2-40B4-BE49-F238E27FC236}">
                <a16:creationId xmlns:a16="http://schemas.microsoft.com/office/drawing/2014/main" id="{97826D6E-5C79-4855-B5D4-B34CC7FE3C9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829" y="2844713"/>
            <a:ext cx="1035725" cy="82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270;p49">
            <a:extLst>
              <a:ext uri="{FF2B5EF4-FFF2-40B4-BE49-F238E27FC236}">
                <a16:creationId xmlns:a16="http://schemas.microsoft.com/office/drawing/2014/main" id="{A0A79042-5FD4-42CE-AF47-36687DD7B80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3446" y="3726213"/>
            <a:ext cx="2834958" cy="21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271;p49">
            <a:extLst>
              <a:ext uri="{FF2B5EF4-FFF2-40B4-BE49-F238E27FC236}">
                <a16:creationId xmlns:a16="http://schemas.microsoft.com/office/drawing/2014/main" id="{D86EBB87-4268-44C6-8E16-6E9AA8DF8EE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1830" y="5168480"/>
            <a:ext cx="1035725" cy="777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272;p49">
            <a:extLst>
              <a:ext uri="{FF2B5EF4-FFF2-40B4-BE49-F238E27FC236}">
                <a16:creationId xmlns:a16="http://schemas.microsoft.com/office/drawing/2014/main" id="{AD521ED4-8A16-4E23-ABD9-6339B57F258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5804" y="1435213"/>
            <a:ext cx="2834950" cy="21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273;p49">
            <a:extLst>
              <a:ext uri="{FF2B5EF4-FFF2-40B4-BE49-F238E27FC236}">
                <a16:creationId xmlns:a16="http://schemas.microsoft.com/office/drawing/2014/main" id="{05FFA871-022F-4AC4-96E6-804CF413529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56486" y="2801613"/>
            <a:ext cx="1092910" cy="8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274;p49">
            <a:extLst>
              <a:ext uri="{FF2B5EF4-FFF2-40B4-BE49-F238E27FC236}">
                <a16:creationId xmlns:a16="http://schemas.microsoft.com/office/drawing/2014/main" id="{0F4E3652-646A-4E6B-B3A4-34CB871C23D0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45804" y="3702688"/>
            <a:ext cx="2834950" cy="21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275;p49">
            <a:extLst>
              <a:ext uri="{FF2B5EF4-FFF2-40B4-BE49-F238E27FC236}">
                <a16:creationId xmlns:a16="http://schemas.microsoft.com/office/drawing/2014/main" id="{B9260FCB-00D6-441A-B75A-3A86E0F17553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56479" y="5146999"/>
            <a:ext cx="1092925" cy="8205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4418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44D56C-8734-415E-A075-9D101C855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Style Transfer</a:t>
            </a:r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A4D6180-E464-4F2B-9EBC-8617FC11606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26094" y="1042633"/>
            <a:ext cx="9857985" cy="561181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67C01E2-DD4E-4377-87C3-534CCBFA897E}"/>
              </a:ext>
            </a:extLst>
          </p:cNvPr>
          <p:cNvSpPr/>
          <p:nvPr/>
        </p:nvSpPr>
        <p:spPr>
          <a:xfrm>
            <a:off x="4425519" y="1127760"/>
            <a:ext cx="3936162" cy="552668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BC2B5E-2872-4934-9408-CDEC5CB42A3B}"/>
              </a:ext>
            </a:extLst>
          </p:cNvPr>
          <p:cNvSpPr txBox="1"/>
          <p:nvPr/>
        </p:nvSpPr>
        <p:spPr>
          <a:xfrm>
            <a:off x="8361681" y="926138"/>
            <a:ext cx="1822398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01568A"/>
                </a:solidFill>
                <a:latin typeface="+mn-lt"/>
              </a:rPr>
              <a:t>3. How to generate image</a:t>
            </a:r>
            <a:endParaRPr lang="ko-KR" altLang="en-US" dirty="0">
              <a:solidFill>
                <a:srgbClr val="01568A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0165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44D56C-8734-415E-A075-9D101C855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Style Transfer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9ED7A06F-5023-4840-A02F-222801AC6A69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510555" y="1015430"/>
                <a:ext cx="6880845" cy="5842569"/>
              </a:xfrm>
            </p:spPr>
            <p:txBody>
              <a:bodyPr/>
              <a:lstStyle/>
              <a:p>
                <a:pPr marL="114300" indent="0">
                  <a:buNone/>
                </a:pPr>
                <a:r>
                  <a:rPr lang="en-US" altLang="ko-KR" sz="2800" dirty="0" smtClean="0"/>
                  <a:t>Image generation</a:t>
                </a:r>
              </a:p>
              <a:p>
                <a:pPr marL="114300" indent="0">
                  <a:buNone/>
                </a:pPr>
                <a:endParaRPr lang="en-US" altLang="ko-KR" sz="2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2800" b="0" i="1" dirty="0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</m:sub>
                    </m:sSub>
                    <m:r>
                      <a:rPr lang="en-US" altLang="ko-KR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dirty="0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altLang="ko-KR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2800" b="0" i="1" dirty="0" smtClean="0">
                            <a:latin typeface="Cambria Math" panose="02040503050406030204" pitchFamily="18" charset="0"/>
                          </a:rPr>
                          <m:t>𝑐𝑜𝑛𝑡𝑒𝑛𝑡</m:t>
                        </m:r>
                      </m:sub>
                    </m:sSub>
                    <m:r>
                      <a:rPr lang="en-US" altLang="ko-KR" sz="28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800" b="0" i="1" dirty="0" smtClean="0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altLang="ko-KR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2800" b="0" i="1" dirty="0" smtClean="0">
                            <a:latin typeface="Cambria Math" panose="02040503050406030204" pitchFamily="18" charset="0"/>
                          </a:rPr>
                          <m:t>𝑠𝑡𝑦𝑙𝑒</m:t>
                        </m:r>
                      </m:sub>
                    </m:sSub>
                  </m:oMath>
                </a14:m>
                <a:endParaRPr lang="en-US" altLang="ko-KR" sz="2800" dirty="0" smtClean="0"/>
              </a:p>
              <a:p>
                <a:r>
                  <a:rPr lang="en-US" altLang="ko-KR" sz="2800" dirty="0" smtClean="0"/>
                  <a:t>Generate image via gradient descent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</m:num>
                      <m:den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𝑜𝑢𝑡𝑝𝑢𝑡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2800" dirty="0" smtClean="0"/>
                  <a:t>)</a:t>
                </a:r>
              </a:p>
              <a:p>
                <a:r>
                  <a:rPr lang="en-US" altLang="ko-KR" sz="2800" dirty="0" smtClean="0"/>
                  <a:t>No weight update (use</a:t>
                </a:r>
                <a:r>
                  <a:rPr lang="ko-KR" altLang="en-US" sz="2800" dirty="0" smtClean="0"/>
                  <a:t> </a:t>
                </a:r>
                <a:r>
                  <a:rPr lang="en-US" altLang="ko-KR" sz="2800" dirty="0" err="1" smtClean="0"/>
                  <a:t>pretrained</a:t>
                </a:r>
                <a:r>
                  <a:rPr lang="en-US" altLang="ko-KR" sz="2800" dirty="0" smtClean="0"/>
                  <a:t> VGG19 model)</a:t>
                </a:r>
              </a:p>
              <a:p>
                <a:r>
                  <a:rPr lang="en-US" altLang="ko-KR" sz="2800" dirty="0" smtClean="0"/>
                  <a:t>Update output image</a:t>
                </a:r>
              </a:p>
            </p:txBody>
          </p:sp>
        </mc:Choice>
        <mc:Fallback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9ED7A06F-5023-4840-A02F-222801AC6A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510555" y="1015430"/>
                <a:ext cx="6880845" cy="5842569"/>
              </a:xfrm>
              <a:blipFill>
                <a:blip r:embed="rId2"/>
                <a:stretch>
                  <a:fillRect l="-1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내용 개체 틀 5">
            <a:extLst>
              <a:ext uri="{FF2B5EF4-FFF2-40B4-BE49-F238E27FC236}">
                <a16:creationId xmlns:a16="http://schemas.microsoft.com/office/drawing/2014/main" id="{9A4D6180-E464-4F2B-9EBC-8617FC1160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88" r="18744"/>
          <a:stretch/>
        </p:blipFill>
        <p:spPr>
          <a:xfrm>
            <a:off x="8028840" y="1130807"/>
            <a:ext cx="3870960" cy="56118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52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Reference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altLang="ko-KR" dirty="0" smtClean="0"/>
              <a:t>[1] </a:t>
            </a:r>
            <a:r>
              <a:rPr lang="en-US" altLang="ko-KR" dirty="0"/>
              <a:t>Isola, Phillip, et al. "Image-to-image translation with conditional adversarial networks." </a:t>
            </a:r>
            <a:r>
              <a:rPr lang="en-US" altLang="ko-KR" i="1" dirty="0"/>
              <a:t>Proceedings of the IEEE conference on computer vision and pattern recognition</a:t>
            </a:r>
            <a:r>
              <a:rPr lang="en-US" altLang="ko-KR" dirty="0"/>
              <a:t>. 2017</a:t>
            </a:r>
            <a:r>
              <a:rPr lang="en-US" altLang="ko-KR" dirty="0" smtClean="0"/>
              <a:t>.</a:t>
            </a:r>
          </a:p>
          <a:p>
            <a:pPr marL="114300" indent="0">
              <a:buNone/>
            </a:pPr>
            <a:r>
              <a:rPr lang="en-US" altLang="ko-KR" dirty="0" smtClean="0"/>
              <a:t>[2] </a:t>
            </a:r>
            <a:r>
              <a:rPr lang="en-US" altLang="ko-KR" dirty="0"/>
              <a:t>https://web.stanford.edu/class/cs20si/2017/index.html</a:t>
            </a:r>
            <a:endParaRPr lang="en-US" altLang="ko-KR" dirty="0" smtClean="0"/>
          </a:p>
          <a:p>
            <a:pPr marL="114300" indent="0">
              <a:buNone/>
            </a:pPr>
            <a:r>
              <a:rPr lang="en-US" altLang="ko-KR" dirty="0" smtClean="0"/>
              <a:t>[3] https</a:t>
            </a:r>
            <a:r>
              <a:rPr lang="en-US" altLang="ko-KR" dirty="0"/>
              <a:t>://</a:t>
            </a:r>
            <a:r>
              <a:rPr lang="en-US" altLang="ko-KR" dirty="0" smtClean="0"/>
              <a:t>github.com/Hvass-Labs/TensorFlow-Tutorials/blob/master/15_Style_Transfer.ipynb</a:t>
            </a:r>
          </a:p>
          <a:p>
            <a:pPr marL="11430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5019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44D56C-8734-415E-A075-9D101C855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Style Transfer</a:t>
            </a:r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A4D6180-E464-4F2B-9EBC-8617FC11606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116207" y="1016000"/>
            <a:ext cx="9857985" cy="56118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2E3A14-B07A-435B-B65F-6AF4484A237B}"/>
              </a:ext>
            </a:extLst>
          </p:cNvPr>
          <p:cNvSpPr txBox="1"/>
          <p:nvPr/>
        </p:nvSpPr>
        <p:spPr>
          <a:xfrm>
            <a:off x="1296140" y="6437985"/>
            <a:ext cx="2769834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accent4">
                    <a:lumMod val="10000"/>
                  </a:schemeClr>
                </a:solidFill>
                <a:latin typeface="+mn-lt"/>
              </a:rPr>
              <a:t>Style Image </a:t>
            </a:r>
            <a:endParaRPr lang="ko-KR" altLang="en-US">
              <a:solidFill>
                <a:schemeClr val="accent4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5E88DA-8C4A-4B1E-810A-0DB62E34ADB0}"/>
              </a:ext>
            </a:extLst>
          </p:cNvPr>
          <p:cNvSpPr txBox="1"/>
          <p:nvPr/>
        </p:nvSpPr>
        <p:spPr>
          <a:xfrm>
            <a:off x="8461899" y="6437985"/>
            <a:ext cx="2769834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accent4">
                    <a:lumMod val="10000"/>
                  </a:schemeClr>
                </a:solidFill>
                <a:latin typeface="+mn-lt"/>
              </a:rPr>
              <a:t>Content Image </a:t>
            </a:r>
            <a:endParaRPr lang="ko-KR" altLang="en-US">
              <a:solidFill>
                <a:schemeClr val="accent4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8BA273-9ACE-4007-A3FA-166C190BF49F}"/>
              </a:ext>
            </a:extLst>
          </p:cNvPr>
          <p:cNvSpPr txBox="1"/>
          <p:nvPr/>
        </p:nvSpPr>
        <p:spPr>
          <a:xfrm>
            <a:off x="5575824" y="6478344"/>
            <a:ext cx="2769834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accent4">
                    <a:lumMod val="10000"/>
                  </a:schemeClr>
                </a:solidFill>
                <a:latin typeface="+mn-lt"/>
              </a:rPr>
              <a:t>Output Image </a:t>
            </a:r>
            <a:endParaRPr lang="ko-KR" altLang="en-US">
              <a:solidFill>
                <a:schemeClr val="accent4">
                  <a:lumMod val="1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6773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44D56C-8734-415E-A075-9D101C855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Style Transfer</a:t>
            </a:r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A4D6180-E464-4F2B-9EBC-8617FC11606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26094" y="1042633"/>
            <a:ext cx="9857985" cy="561181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67C01E2-DD4E-4377-87C3-534CCBFA897E}"/>
              </a:ext>
            </a:extLst>
          </p:cNvPr>
          <p:cNvSpPr/>
          <p:nvPr/>
        </p:nvSpPr>
        <p:spPr>
          <a:xfrm>
            <a:off x="4882718" y="1606858"/>
            <a:ext cx="5344357" cy="512241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BC2B5E-2872-4934-9408-CDEC5CB42A3B}"/>
              </a:ext>
            </a:extLst>
          </p:cNvPr>
          <p:cNvSpPr txBox="1"/>
          <p:nvPr/>
        </p:nvSpPr>
        <p:spPr>
          <a:xfrm>
            <a:off x="10227075" y="1606858"/>
            <a:ext cx="1447062" cy="9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01568A"/>
                </a:solidFill>
                <a:latin typeface="+mn-lt"/>
              </a:rPr>
              <a:t>1. How to represent content</a:t>
            </a:r>
            <a:endParaRPr lang="ko-KR" altLang="en-US">
              <a:solidFill>
                <a:srgbClr val="01568A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6047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44D56C-8734-415E-A075-9D101C855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Style Transfer</a:t>
            </a:r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D7A06F-5023-4840-A02F-222801AC6A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0555" y="1015431"/>
            <a:ext cx="11069148" cy="5611946"/>
          </a:xfrm>
        </p:spPr>
        <p:txBody>
          <a:bodyPr/>
          <a:lstStyle/>
          <a:p>
            <a:pPr marL="114300" indent="0">
              <a:buNone/>
            </a:pPr>
            <a:r>
              <a:rPr lang="en-US" altLang="ko-KR" sz="2800"/>
              <a:t>Content Representation</a:t>
            </a:r>
            <a:endParaRPr lang="ko-KR" altLang="en-US" sz="2800"/>
          </a:p>
        </p:txBody>
      </p:sp>
      <p:pic>
        <p:nvPicPr>
          <p:cNvPr id="8" name="Google Shape;327;p57">
            <a:extLst>
              <a:ext uri="{FF2B5EF4-FFF2-40B4-BE49-F238E27FC236}">
                <a16:creationId xmlns:a16="http://schemas.microsoft.com/office/drawing/2014/main" id="{52C8DBD0-6F23-4CEF-9FD2-77B94833581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87163" y="1817650"/>
            <a:ext cx="6217674" cy="4624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8327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44D56C-8734-415E-A075-9D101C855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Style Transfer</a:t>
            </a:r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D7A06F-5023-4840-A02F-222801AC6A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0555" y="1015431"/>
            <a:ext cx="11069148" cy="5611946"/>
          </a:xfrm>
        </p:spPr>
        <p:txBody>
          <a:bodyPr/>
          <a:lstStyle/>
          <a:p>
            <a:pPr marL="114300" indent="0">
              <a:buNone/>
            </a:pPr>
            <a:r>
              <a:rPr lang="en-US" altLang="ko-KR" sz="2800"/>
              <a:t>Content Representation</a:t>
            </a:r>
            <a:endParaRPr lang="ko-KR" altLang="en-US" sz="2800"/>
          </a:p>
        </p:txBody>
      </p:sp>
      <p:pic>
        <p:nvPicPr>
          <p:cNvPr id="4098" name="Picture 2" descr="https://lh6.googleusercontent.com/a2sZVF4poURiM8-pLlef38s2eFA2KfYNloHRWG-AiM5k1dqJ6fjssWGcG_RXW7GWK5r5dFPTUb2AjeWcU1o2N8kEY5pfbAqkTJhVPjQCE5RAM-nKTi7QYNaeGrrbsUW0F415kPRpknI">
            <a:extLst>
              <a:ext uri="{FF2B5EF4-FFF2-40B4-BE49-F238E27FC236}">
                <a16:creationId xmlns:a16="http://schemas.microsoft.com/office/drawing/2014/main" id="{E77EFB2A-4FFB-4F15-A147-BC5D904D17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08"/>
          <a:stretch/>
        </p:blipFill>
        <p:spPr bwMode="auto">
          <a:xfrm>
            <a:off x="3347590" y="2086253"/>
            <a:ext cx="8844410" cy="407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D87343-1341-47CC-BB7C-5A5898465560}"/>
              </a:ext>
            </a:extLst>
          </p:cNvPr>
          <p:cNvSpPr txBox="1"/>
          <p:nvPr/>
        </p:nvSpPr>
        <p:spPr>
          <a:xfrm>
            <a:off x="375481" y="2441282"/>
            <a:ext cx="3107183" cy="276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+mn-lt"/>
              </a:rPr>
              <a:t>For “Conv1_1”</a:t>
            </a:r>
          </a:p>
          <a:p>
            <a:r>
              <a:rPr lang="en-US" altLang="ko-KR">
                <a:latin typeface="+mn-lt"/>
              </a:rPr>
              <a:t>1. # of filter:</a:t>
            </a:r>
          </a:p>
          <a:p>
            <a:pPr algn="ctr"/>
            <a:r>
              <a:rPr lang="en-US" altLang="ko-KR">
                <a:latin typeface="+mn-lt"/>
              </a:rPr>
              <a:t>?</a:t>
            </a:r>
          </a:p>
          <a:p>
            <a:endParaRPr lang="en-US" altLang="ko-KR">
              <a:latin typeface="+mn-lt"/>
            </a:endParaRPr>
          </a:p>
          <a:p>
            <a:r>
              <a:rPr lang="en-US" altLang="ko-KR">
                <a:latin typeface="+mn-lt"/>
              </a:rPr>
              <a:t>2. size of filter:</a:t>
            </a:r>
          </a:p>
          <a:p>
            <a:pPr algn="ctr"/>
            <a:r>
              <a:rPr lang="en-US" altLang="ko-KR">
                <a:latin typeface="+mn-lt"/>
              </a:rPr>
              <a:t>? x ?</a:t>
            </a:r>
          </a:p>
          <a:p>
            <a:endParaRPr lang="en-US" altLang="ko-KR">
              <a:latin typeface="+mn-lt"/>
            </a:endParaRPr>
          </a:p>
          <a:p>
            <a:r>
              <a:rPr lang="en-US" altLang="ko-KR">
                <a:latin typeface="+mn-lt"/>
              </a:rPr>
              <a:t>3. # of feature:</a:t>
            </a:r>
          </a:p>
          <a:p>
            <a:pPr algn="ctr"/>
            <a:r>
              <a:rPr lang="en-US" altLang="ko-KR">
                <a:latin typeface="+mn-lt"/>
              </a:rPr>
              <a:t>? x ? x ?</a:t>
            </a:r>
            <a:endParaRPr lang="ko-KR" altLang="en-US">
              <a:latin typeface="+mn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7AE91CD-F5F7-4A75-99F6-10D1DA85753C}"/>
              </a:ext>
            </a:extLst>
          </p:cNvPr>
          <p:cNvSpPr/>
          <p:nvPr/>
        </p:nvSpPr>
        <p:spPr>
          <a:xfrm>
            <a:off x="3503189" y="3340772"/>
            <a:ext cx="31771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5</a:t>
            </a: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F69FA2-5ABE-4208-8BF6-E63DE19B29C1}"/>
              </a:ext>
            </a:extLst>
          </p:cNvPr>
          <p:cNvSpPr/>
          <p:nvPr/>
        </p:nvSpPr>
        <p:spPr>
          <a:xfrm>
            <a:off x="3784444" y="3070125"/>
            <a:ext cx="31771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5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913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44D56C-8734-415E-A075-9D101C855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Style Transfer</a:t>
            </a:r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D7A06F-5023-4840-A02F-222801AC6A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0555" y="1015431"/>
            <a:ext cx="11069148" cy="5611946"/>
          </a:xfrm>
        </p:spPr>
        <p:txBody>
          <a:bodyPr/>
          <a:lstStyle/>
          <a:p>
            <a:pPr marL="114300" indent="0">
              <a:buNone/>
            </a:pPr>
            <a:r>
              <a:rPr lang="en-US" altLang="ko-KR" sz="2800"/>
              <a:t>Content Representation</a:t>
            </a:r>
            <a:endParaRPr lang="ko-KR" altLang="en-US" sz="2800"/>
          </a:p>
        </p:txBody>
      </p:sp>
      <p:pic>
        <p:nvPicPr>
          <p:cNvPr id="4098" name="Picture 2" descr="https://lh6.googleusercontent.com/a2sZVF4poURiM8-pLlef38s2eFA2KfYNloHRWG-AiM5k1dqJ6fjssWGcG_RXW7GWK5r5dFPTUb2AjeWcU1o2N8kEY5pfbAqkTJhVPjQCE5RAM-nKTi7QYNaeGrrbsUW0F415kPRpknI">
            <a:extLst>
              <a:ext uri="{FF2B5EF4-FFF2-40B4-BE49-F238E27FC236}">
                <a16:creationId xmlns:a16="http://schemas.microsoft.com/office/drawing/2014/main" id="{E77EFB2A-4FFB-4F15-A147-BC5D904D17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08"/>
          <a:stretch/>
        </p:blipFill>
        <p:spPr bwMode="auto">
          <a:xfrm>
            <a:off x="3347590" y="2086253"/>
            <a:ext cx="8844410" cy="407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D87343-1341-47CC-BB7C-5A5898465560}"/>
              </a:ext>
            </a:extLst>
          </p:cNvPr>
          <p:cNvSpPr txBox="1"/>
          <p:nvPr/>
        </p:nvSpPr>
        <p:spPr>
          <a:xfrm>
            <a:off x="375481" y="2441282"/>
            <a:ext cx="3107183" cy="276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+mn-lt"/>
              </a:rPr>
              <a:t>For “Conv1_1”</a:t>
            </a:r>
          </a:p>
          <a:p>
            <a:r>
              <a:rPr lang="en-US" altLang="ko-KR">
                <a:latin typeface="+mn-lt"/>
              </a:rPr>
              <a:t>1. # of filter:</a:t>
            </a:r>
          </a:p>
          <a:p>
            <a:pPr algn="ctr"/>
            <a:r>
              <a:rPr lang="en-US" altLang="ko-KR">
                <a:latin typeface="+mn-lt"/>
              </a:rPr>
              <a:t>64</a:t>
            </a:r>
          </a:p>
          <a:p>
            <a:endParaRPr lang="en-US" altLang="ko-KR">
              <a:latin typeface="+mn-lt"/>
            </a:endParaRPr>
          </a:p>
          <a:p>
            <a:r>
              <a:rPr lang="en-US" altLang="ko-KR">
                <a:latin typeface="+mn-lt"/>
              </a:rPr>
              <a:t>2. size of filter:</a:t>
            </a:r>
          </a:p>
          <a:p>
            <a:pPr algn="ctr"/>
            <a:r>
              <a:rPr lang="en-US" altLang="ko-KR">
                <a:latin typeface="+mn-lt"/>
              </a:rPr>
              <a:t>? x ?</a:t>
            </a:r>
          </a:p>
          <a:p>
            <a:endParaRPr lang="en-US" altLang="ko-KR">
              <a:latin typeface="+mn-lt"/>
            </a:endParaRPr>
          </a:p>
          <a:p>
            <a:r>
              <a:rPr lang="en-US" altLang="ko-KR">
                <a:latin typeface="+mn-lt"/>
              </a:rPr>
              <a:t>3. # of feature:</a:t>
            </a:r>
          </a:p>
          <a:p>
            <a:pPr algn="ctr"/>
            <a:r>
              <a:rPr lang="en-US" altLang="ko-KR">
                <a:latin typeface="+mn-lt"/>
              </a:rPr>
              <a:t>? x ? x ?</a:t>
            </a:r>
            <a:endParaRPr lang="ko-KR" altLang="en-US">
              <a:latin typeface="+mn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F080A1-995B-405F-8D9F-3566C69EF34F}"/>
              </a:ext>
            </a:extLst>
          </p:cNvPr>
          <p:cNvSpPr/>
          <p:nvPr/>
        </p:nvSpPr>
        <p:spPr>
          <a:xfrm>
            <a:off x="3503189" y="3340772"/>
            <a:ext cx="31771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5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B9A91B-F8CC-4795-9FDE-E3764B5BF1FD}"/>
              </a:ext>
            </a:extLst>
          </p:cNvPr>
          <p:cNvSpPr/>
          <p:nvPr/>
        </p:nvSpPr>
        <p:spPr>
          <a:xfrm>
            <a:off x="3784444" y="3070125"/>
            <a:ext cx="31771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5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016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44D56C-8734-415E-A075-9D101C855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Style Transfer</a:t>
            </a:r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D7A06F-5023-4840-A02F-222801AC6A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0555" y="1015431"/>
            <a:ext cx="11069148" cy="5611946"/>
          </a:xfrm>
        </p:spPr>
        <p:txBody>
          <a:bodyPr/>
          <a:lstStyle/>
          <a:p>
            <a:pPr marL="114300" indent="0">
              <a:buNone/>
            </a:pPr>
            <a:r>
              <a:rPr lang="en-US" altLang="ko-KR" sz="2800"/>
              <a:t>Content Representation</a:t>
            </a:r>
            <a:endParaRPr lang="ko-KR" altLang="en-US" sz="2800"/>
          </a:p>
        </p:txBody>
      </p:sp>
      <p:pic>
        <p:nvPicPr>
          <p:cNvPr id="4098" name="Picture 2" descr="https://lh6.googleusercontent.com/a2sZVF4poURiM8-pLlef38s2eFA2KfYNloHRWG-AiM5k1dqJ6fjssWGcG_RXW7GWK5r5dFPTUb2AjeWcU1o2N8kEY5pfbAqkTJhVPjQCE5RAM-nKTi7QYNaeGrrbsUW0F415kPRpknI">
            <a:extLst>
              <a:ext uri="{FF2B5EF4-FFF2-40B4-BE49-F238E27FC236}">
                <a16:creationId xmlns:a16="http://schemas.microsoft.com/office/drawing/2014/main" id="{E77EFB2A-4FFB-4F15-A147-BC5D904D17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08"/>
          <a:stretch/>
        </p:blipFill>
        <p:spPr bwMode="auto">
          <a:xfrm>
            <a:off x="3347590" y="2086253"/>
            <a:ext cx="8844410" cy="407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D87343-1341-47CC-BB7C-5A5898465560}"/>
              </a:ext>
            </a:extLst>
          </p:cNvPr>
          <p:cNvSpPr txBox="1"/>
          <p:nvPr/>
        </p:nvSpPr>
        <p:spPr>
          <a:xfrm>
            <a:off x="375481" y="2441282"/>
            <a:ext cx="3107183" cy="276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+mn-lt"/>
              </a:rPr>
              <a:t>For “Conv1_1”</a:t>
            </a:r>
          </a:p>
          <a:p>
            <a:r>
              <a:rPr lang="en-US" altLang="ko-KR">
                <a:latin typeface="+mn-lt"/>
              </a:rPr>
              <a:t>1. # of filter:</a:t>
            </a:r>
          </a:p>
          <a:p>
            <a:pPr algn="ctr"/>
            <a:r>
              <a:rPr lang="en-US" altLang="ko-KR">
                <a:latin typeface="+mn-lt"/>
              </a:rPr>
              <a:t>64</a:t>
            </a:r>
          </a:p>
          <a:p>
            <a:endParaRPr lang="en-US" altLang="ko-KR">
              <a:latin typeface="+mn-lt"/>
            </a:endParaRPr>
          </a:p>
          <a:p>
            <a:r>
              <a:rPr lang="en-US" altLang="ko-KR">
                <a:latin typeface="+mn-lt"/>
              </a:rPr>
              <a:t>2. size of filter:</a:t>
            </a:r>
          </a:p>
          <a:p>
            <a:pPr algn="ctr"/>
            <a:r>
              <a:rPr lang="en-US" altLang="ko-KR">
                <a:latin typeface="+mn-lt"/>
              </a:rPr>
              <a:t>5 x 5</a:t>
            </a:r>
          </a:p>
          <a:p>
            <a:endParaRPr lang="en-US" altLang="ko-KR">
              <a:latin typeface="+mn-lt"/>
            </a:endParaRPr>
          </a:p>
          <a:p>
            <a:r>
              <a:rPr lang="en-US" altLang="ko-KR">
                <a:latin typeface="+mn-lt"/>
              </a:rPr>
              <a:t>3. # of feature:</a:t>
            </a:r>
          </a:p>
          <a:p>
            <a:pPr algn="ctr"/>
            <a:r>
              <a:rPr lang="en-US" altLang="ko-KR">
                <a:latin typeface="+mn-lt"/>
              </a:rPr>
              <a:t>? x ? x ?</a:t>
            </a:r>
            <a:endParaRPr lang="ko-KR" altLang="en-US">
              <a:latin typeface="+mn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E7518B-12D2-4945-8663-50780C2038BD}"/>
              </a:ext>
            </a:extLst>
          </p:cNvPr>
          <p:cNvSpPr/>
          <p:nvPr/>
        </p:nvSpPr>
        <p:spPr>
          <a:xfrm>
            <a:off x="3503189" y="3340772"/>
            <a:ext cx="31771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5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816E58-34B7-487D-96CC-F6F2E03FE410}"/>
              </a:ext>
            </a:extLst>
          </p:cNvPr>
          <p:cNvSpPr/>
          <p:nvPr/>
        </p:nvSpPr>
        <p:spPr>
          <a:xfrm>
            <a:off x="3784444" y="3070125"/>
            <a:ext cx="31771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5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915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44D56C-8734-415E-A075-9D101C855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Style Transfer</a:t>
            </a:r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D7A06F-5023-4840-A02F-222801AC6A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0555" y="1015431"/>
            <a:ext cx="11069148" cy="5611946"/>
          </a:xfrm>
        </p:spPr>
        <p:txBody>
          <a:bodyPr/>
          <a:lstStyle/>
          <a:p>
            <a:pPr marL="114300" indent="0">
              <a:buNone/>
            </a:pPr>
            <a:r>
              <a:rPr lang="en-US" altLang="ko-KR" sz="2800"/>
              <a:t>Content Representation</a:t>
            </a:r>
            <a:endParaRPr lang="ko-KR" altLang="en-US" sz="2800"/>
          </a:p>
        </p:txBody>
      </p:sp>
      <p:pic>
        <p:nvPicPr>
          <p:cNvPr id="4098" name="Picture 2" descr="https://lh6.googleusercontent.com/a2sZVF4poURiM8-pLlef38s2eFA2KfYNloHRWG-AiM5k1dqJ6fjssWGcG_RXW7GWK5r5dFPTUb2AjeWcU1o2N8kEY5pfbAqkTJhVPjQCE5RAM-nKTi7QYNaeGrrbsUW0F415kPRpknI">
            <a:extLst>
              <a:ext uri="{FF2B5EF4-FFF2-40B4-BE49-F238E27FC236}">
                <a16:creationId xmlns:a16="http://schemas.microsoft.com/office/drawing/2014/main" id="{E77EFB2A-4FFB-4F15-A147-BC5D904D17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08"/>
          <a:stretch/>
        </p:blipFill>
        <p:spPr bwMode="auto">
          <a:xfrm>
            <a:off x="3347590" y="2086253"/>
            <a:ext cx="8844410" cy="407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D87343-1341-47CC-BB7C-5A5898465560}"/>
              </a:ext>
            </a:extLst>
          </p:cNvPr>
          <p:cNvSpPr txBox="1"/>
          <p:nvPr/>
        </p:nvSpPr>
        <p:spPr>
          <a:xfrm>
            <a:off x="375481" y="2441282"/>
            <a:ext cx="3107183" cy="276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+mn-lt"/>
              </a:rPr>
              <a:t>For “Conv1_1”</a:t>
            </a:r>
          </a:p>
          <a:p>
            <a:r>
              <a:rPr lang="en-US" altLang="ko-KR">
                <a:latin typeface="+mn-lt"/>
              </a:rPr>
              <a:t>1. # of filter:</a:t>
            </a:r>
          </a:p>
          <a:p>
            <a:pPr algn="ctr"/>
            <a:r>
              <a:rPr lang="en-US" altLang="ko-KR">
                <a:latin typeface="+mn-lt"/>
              </a:rPr>
              <a:t>64</a:t>
            </a:r>
          </a:p>
          <a:p>
            <a:endParaRPr lang="en-US" altLang="ko-KR">
              <a:latin typeface="+mn-lt"/>
            </a:endParaRPr>
          </a:p>
          <a:p>
            <a:r>
              <a:rPr lang="en-US" altLang="ko-KR">
                <a:latin typeface="+mn-lt"/>
              </a:rPr>
              <a:t>2. size of filter:</a:t>
            </a:r>
          </a:p>
          <a:p>
            <a:pPr algn="ctr"/>
            <a:r>
              <a:rPr lang="en-US" altLang="ko-KR">
                <a:latin typeface="+mn-lt"/>
              </a:rPr>
              <a:t>5 x 5</a:t>
            </a:r>
          </a:p>
          <a:p>
            <a:endParaRPr lang="en-US" altLang="ko-KR">
              <a:latin typeface="+mn-lt"/>
            </a:endParaRPr>
          </a:p>
          <a:p>
            <a:r>
              <a:rPr lang="en-US" altLang="ko-KR">
                <a:latin typeface="+mn-lt"/>
              </a:rPr>
              <a:t>3. # of feature:</a:t>
            </a:r>
          </a:p>
          <a:p>
            <a:pPr algn="ctr"/>
            <a:r>
              <a:rPr lang="en-US" altLang="ko-KR">
                <a:latin typeface="+mn-lt"/>
              </a:rPr>
              <a:t>64 x 5 x 5</a:t>
            </a:r>
            <a:endParaRPr lang="ko-KR" altLang="en-US">
              <a:latin typeface="+mn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AB7DB8-BA99-4FA6-83AF-FFEDC7223866}"/>
              </a:ext>
            </a:extLst>
          </p:cNvPr>
          <p:cNvSpPr/>
          <p:nvPr/>
        </p:nvSpPr>
        <p:spPr>
          <a:xfrm>
            <a:off x="3503189" y="3340772"/>
            <a:ext cx="31771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5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DC536D4-03D8-4D78-B95B-DECD3BABE68B}"/>
              </a:ext>
            </a:extLst>
          </p:cNvPr>
          <p:cNvSpPr/>
          <p:nvPr/>
        </p:nvSpPr>
        <p:spPr>
          <a:xfrm>
            <a:off x="3784444" y="3070125"/>
            <a:ext cx="31771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5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604519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Custom 1">
      <a:majorFont>
        <a:latin typeface="Roboto"/>
        <a:ea typeface="나눔고딕"/>
        <a:cs typeface=""/>
      </a:majorFont>
      <a:minorFont>
        <a:latin typeface="Roboto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3062</TotalTime>
  <Words>337</Words>
  <Application>Microsoft Office PowerPoint</Application>
  <PresentationFormat>와이드스크린</PresentationFormat>
  <Paragraphs>161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나눔고딕</vt:lpstr>
      <vt:lpstr>Cambria Math</vt:lpstr>
      <vt:lpstr>Arial</vt:lpstr>
      <vt:lpstr>Roboto</vt:lpstr>
      <vt:lpstr>Material</vt:lpstr>
      <vt:lpstr>Style Transfer</vt:lpstr>
      <vt:lpstr>Style Transfer</vt:lpstr>
      <vt:lpstr>Style Transfer</vt:lpstr>
      <vt:lpstr>Style Transfer</vt:lpstr>
      <vt:lpstr>Style Transfer</vt:lpstr>
      <vt:lpstr>Style Transfer</vt:lpstr>
      <vt:lpstr>Style Transfer</vt:lpstr>
      <vt:lpstr>Style Transfer</vt:lpstr>
      <vt:lpstr>Style Transfer</vt:lpstr>
      <vt:lpstr>Style Transfer</vt:lpstr>
      <vt:lpstr>Style Transfer</vt:lpstr>
      <vt:lpstr>Style Transfer</vt:lpstr>
      <vt:lpstr>Style Transfer</vt:lpstr>
      <vt:lpstr>Style Transfer</vt:lpstr>
      <vt:lpstr>Style Transfer</vt:lpstr>
      <vt:lpstr>Style Transfer</vt:lpstr>
      <vt:lpstr>Style Transfer</vt:lpstr>
      <vt:lpstr>Style Transfer</vt:lpstr>
      <vt:lpstr>Style Transfer</vt:lpstr>
      <vt:lpstr>Style Transfer</vt:lpstr>
      <vt:lpstr>Style Transfer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Expert 프로그램 실습</dc:title>
  <dc:creator>user</dc:creator>
  <cp:lastModifiedBy>(대학원생) 임성우 (컴퓨터공학과)</cp:lastModifiedBy>
  <cp:revision>43</cp:revision>
  <dcterms:modified xsi:type="dcterms:W3CDTF">2019-07-17T03:52:27Z</dcterms:modified>
</cp:coreProperties>
</file>